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uli Bold" charset="1" panose="00000800000000000000"/>
      <p:regular r:id="rId10"/>
    </p:embeddedFont>
    <p:embeddedFont>
      <p:font typeface="Muli Bold Bold" charset="1" panose="00000900000000000000"/>
      <p:regular r:id="rId11"/>
    </p:embeddedFont>
    <p:embeddedFont>
      <p:font typeface="Muli Bold Italics" charset="1" panose="00000800000000000000"/>
      <p:regular r:id="rId12"/>
    </p:embeddedFont>
    <p:embeddedFont>
      <p:font typeface="Muli Bold Bold Italics" charset="1" panose="00000900000000000000"/>
      <p:regular r:id="rId13"/>
    </p:embeddedFont>
    <p:embeddedFont>
      <p:font typeface="Muli Regular" charset="1" panose="00000500000000000000"/>
      <p:regular r:id="rId14"/>
    </p:embeddedFont>
    <p:embeddedFont>
      <p:font typeface="Muli Regular Bold" charset="1" panose="00000700000000000000"/>
      <p:regular r:id="rId15"/>
    </p:embeddedFont>
    <p:embeddedFont>
      <p:font typeface="Muli Regular Italics" charset="1" panose="00000500000000000000"/>
      <p:regular r:id="rId16"/>
    </p:embeddedFont>
    <p:embeddedFont>
      <p:font typeface="Muli Regular Bold Italics" charset="1" panose="00000700000000000000"/>
      <p:regular r:id="rId17"/>
    </p:embeddedFont>
    <p:embeddedFont>
      <p:font typeface="Space Mono" charset="1" panose="02000509040000020004"/>
      <p:regular r:id="rId18"/>
    </p:embeddedFont>
    <p:embeddedFont>
      <p:font typeface="Space Mono Bold" charset="1" panose="02000809030000020004"/>
      <p:regular r:id="rId19"/>
    </p:embeddedFont>
    <p:embeddedFont>
      <p:font typeface="Space Mono Italics" charset="1" panose="02000509090000090004"/>
      <p:regular r:id="rId20"/>
    </p:embeddedFont>
    <p:embeddedFont>
      <p:font typeface="Space Mono Bold Italics" charset="1" panose="020008090400000900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30" Target="slides/slide9.xml" Type="http://schemas.openxmlformats.org/officeDocument/2006/relationships/slide"/><Relationship Id="rId31" Target="slides/slide10.xml" Type="http://schemas.openxmlformats.org/officeDocument/2006/relationships/slide"/><Relationship Id="rId32" Target="slides/slide11.xml" Type="http://schemas.openxmlformats.org/officeDocument/2006/relationships/slide"/><Relationship Id="rId33" Target="slides/slide12.xml" Type="http://schemas.openxmlformats.org/officeDocument/2006/relationships/slide"/><Relationship Id="rId34" Target="slides/slide13.xml" Type="http://schemas.openxmlformats.org/officeDocument/2006/relationships/slide"/><Relationship Id="rId35" Target="slides/slide14.xml" Type="http://schemas.openxmlformats.org/officeDocument/2006/relationships/slide"/><Relationship Id="rId36" Target="slides/slide15.xml" Type="http://schemas.openxmlformats.org/officeDocument/2006/relationships/slide"/><Relationship Id="rId37" Target="slides/slide16.xml" Type="http://schemas.openxmlformats.org/officeDocument/2006/relationships/slide"/><Relationship Id="rId38" Target="slides/slide17.xml" Type="http://schemas.openxmlformats.org/officeDocument/2006/relationships/slide"/><Relationship Id="rId39" Target="slides/slide18.xml" Type="http://schemas.openxmlformats.org/officeDocument/2006/relationships/slide"/><Relationship Id="rId4" Target="theme/theme1.xml" Type="http://schemas.openxmlformats.org/officeDocument/2006/relationships/theme"/><Relationship Id="rId40" Target="slides/slide19.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6.png" Type="http://schemas.openxmlformats.org/officeDocument/2006/relationships/image"/><Relationship Id="rId6" Target="../media/image2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6.png" Type="http://schemas.openxmlformats.org/officeDocument/2006/relationships/image"/><Relationship Id="rId6" Target="../media/image2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23.png" Type="http://schemas.openxmlformats.org/officeDocument/2006/relationships/image"/><Relationship Id="rId6" Target="../media/image1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6.png" Type="http://schemas.openxmlformats.org/officeDocument/2006/relationships/image"/><Relationship Id="rId6" Target="../media/image2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25.png" Type="http://schemas.openxmlformats.org/officeDocument/2006/relationships/image"/><Relationship Id="rId6" Target="../media/image1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26.png" Type="http://schemas.openxmlformats.org/officeDocument/2006/relationships/image"/><Relationship Id="rId6" Target="../media/image1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2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2.pn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 Id="rId6" Target="../media/image30.png" Type="http://schemas.openxmlformats.org/officeDocument/2006/relationships/image"/><Relationship Id="rId7" Target="../media/image1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4.png" Type="http://schemas.openxmlformats.org/officeDocument/2006/relationships/image"/><Relationship Id="rId6" Target="../media/image14.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7.png" Type="http://schemas.openxmlformats.org/officeDocument/2006/relationships/image"/><Relationship Id="rId6"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8.png" Type="http://schemas.openxmlformats.org/officeDocument/2006/relationships/image"/><Relationship Id="rId6"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6.png" Type="http://schemas.openxmlformats.org/officeDocument/2006/relationships/image"/><Relationship Id="rId6" Target="../media/image1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6.png" Type="http://schemas.openxmlformats.org/officeDocument/2006/relationships/image"/><Relationship Id="rId6" Target="../media/image2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109658" y="-211329"/>
            <a:ext cx="8340541" cy="10452501"/>
            <a:chOff x="0" y="0"/>
            <a:chExt cx="11120721" cy="13936668"/>
          </a:xfrm>
        </p:grpSpPr>
        <p:sp>
          <p:nvSpPr>
            <p:cNvPr name="AutoShape 3" id="3"/>
            <p:cNvSpPr/>
            <p:nvPr/>
          </p:nvSpPr>
          <p:spPr>
            <a:xfrm>
              <a:off x="0" y="0"/>
              <a:ext cx="11120721" cy="13936668"/>
            </a:xfrm>
            <a:prstGeom prst="rect">
              <a:avLst/>
            </a:prstGeom>
            <a:solidFill>
              <a:srgbClr val="FFFFFF"/>
            </a:solidFill>
          </p:spPr>
        </p:sp>
      </p:grpSp>
      <p:grpSp>
        <p:nvGrpSpPr>
          <p:cNvPr name="Group 4" id="4"/>
          <p:cNvGrpSpPr/>
          <p:nvPr/>
        </p:nvGrpSpPr>
        <p:grpSpPr>
          <a:xfrm rot="0">
            <a:off x="9506244" y="4111173"/>
            <a:ext cx="6450066" cy="4618896"/>
            <a:chOff x="0" y="0"/>
            <a:chExt cx="1835257" cy="1314229"/>
          </a:xfrm>
        </p:grpSpPr>
        <p:sp>
          <p:nvSpPr>
            <p:cNvPr name="Freeform 5" id="5"/>
            <p:cNvSpPr/>
            <p:nvPr/>
          </p:nvSpPr>
          <p:spPr>
            <a:xfrm>
              <a:off x="0" y="0"/>
              <a:ext cx="1835257" cy="1314229"/>
            </a:xfrm>
            <a:custGeom>
              <a:avLst/>
              <a:gdLst/>
              <a:ahLst/>
              <a:cxnLst/>
              <a:rect r="r" b="b" t="t" l="l"/>
              <a:pathLst>
                <a:path h="1314229" w="1835257">
                  <a:moveTo>
                    <a:pt x="1710797" y="1314229"/>
                  </a:moveTo>
                  <a:lnTo>
                    <a:pt x="124460" y="1314229"/>
                  </a:lnTo>
                  <a:cubicBezTo>
                    <a:pt x="55880" y="1314229"/>
                    <a:pt x="0" y="1258349"/>
                    <a:pt x="0" y="1189769"/>
                  </a:cubicBezTo>
                  <a:lnTo>
                    <a:pt x="0" y="124460"/>
                  </a:lnTo>
                  <a:cubicBezTo>
                    <a:pt x="0" y="55880"/>
                    <a:pt x="55880" y="0"/>
                    <a:pt x="124460" y="0"/>
                  </a:cubicBezTo>
                  <a:lnTo>
                    <a:pt x="1710797" y="0"/>
                  </a:lnTo>
                  <a:cubicBezTo>
                    <a:pt x="1779377" y="0"/>
                    <a:pt x="1835257" y="55880"/>
                    <a:pt x="1835257" y="124460"/>
                  </a:cubicBezTo>
                  <a:lnTo>
                    <a:pt x="1835257" y="1189769"/>
                  </a:lnTo>
                  <a:cubicBezTo>
                    <a:pt x="1835257" y="1258349"/>
                    <a:pt x="1779377" y="1314229"/>
                    <a:pt x="1710797" y="1314229"/>
                  </a:cubicBezTo>
                  <a:close/>
                </a:path>
              </a:pathLst>
            </a:custGeom>
            <a:solidFill>
              <a:srgbClr val="FFFFFF"/>
            </a:solidFill>
          </p:spPr>
        </p:sp>
      </p:grpSp>
      <p:pic>
        <p:nvPicPr>
          <p:cNvPr name="Picture 6" id="6"/>
          <p:cNvPicPr>
            <a:picLocks noChangeAspect="true"/>
          </p:cNvPicPr>
          <p:nvPr/>
        </p:nvPicPr>
        <p:blipFill>
          <a:blip r:embed="rId3"/>
          <a:srcRect l="0" t="0" r="0" b="0"/>
          <a:stretch>
            <a:fillRect/>
          </a:stretch>
        </p:blipFill>
        <p:spPr>
          <a:xfrm flipH="false" flipV="false" rot="0">
            <a:off x="10799909" y="1450392"/>
            <a:ext cx="2151110" cy="2000532"/>
          </a:xfrm>
          <a:prstGeom prst="rect">
            <a:avLst/>
          </a:prstGeom>
        </p:spPr>
      </p:pic>
      <p:pic>
        <p:nvPicPr>
          <p:cNvPr name="Picture 7" id="7"/>
          <p:cNvPicPr>
            <a:picLocks noChangeAspect="true"/>
          </p:cNvPicPr>
          <p:nvPr/>
        </p:nvPicPr>
        <p:blipFill>
          <a:blip r:embed="rId3"/>
          <a:srcRect l="0" t="0" r="0" b="0"/>
          <a:stretch>
            <a:fillRect/>
          </a:stretch>
        </p:blipFill>
        <p:spPr>
          <a:xfrm flipH="false" flipV="false" rot="0">
            <a:off x="10799909" y="-971832"/>
            <a:ext cx="2151110" cy="2000532"/>
          </a:xfrm>
          <a:prstGeom prst="rect">
            <a:avLst/>
          </a:prstGeom>
        </p:spPr>
      </p:pic>
      <p:pic>
        <p:nvPicPr>
          <p:cNvPr name="Picture 8" id="8"/>
          <p:cNvPicPr>
            <a:picLocks noChangeAspect="true"/>
          </p:cNvPicPr>
          <p:nvPr/>
        </p:nvPicPr>
        <p:blipFill>
          <a:blip r:embed="rId3"/>
          <a:srcRect l="0" t="0" r="0" b="0"/>
          <a:stretch>
            <a:fillRect/>
          </a:stretch>
        </p:blipFill>
        <p:spPr>
          <a:xfrm flipH="false" flipV="false" rot="0">
            <a:off x="14234996" y="9042598"/>
            <a:ext cx="2151110" cy="2000532"/>
          </a:xfrm>
          <a:prstGeom prst="rect">
            <a:avLst/>
          </a:prstGeom>
        </p:spPr>
      </p:pic>
      <p:pic>
        <p:nvPicPr>
          <p:cNvPr name="Picture 9" id="9"/>
          <p:cNvPicPr>
            <a:picLocks noChangeAspect="true"/>
          </p:cNvPicPr>
          <p:nvPr/>
        </p:nvPicPr>
        <p:blipFill>
          <a:blip r:embed="rId4"/>
          <a:srcRect l="0" t="13776" r="0" b="24639"/>
          <a:stretch>
            <a:fillRect/>
          </a:stretch>
        </p:blipFill>
        <p:spPr>
          <a:xfrm flipH="false" flipV="false" rot="0">
            <a:off x="9807588" y="5321885"/>
            <a:ext cx="5847379" cy="2197471"/>
          </a:xfrm>
          <a:prstGeom prst="rect">
            <a:avLst/>
          </a:prstGeom>
        </p:spPr>
      </p:pic>
      <p:sp>
        <p:nvSpPr>
          <p:cNvPr name="TextBox 10" id="10"/>
          <p:cNvSpPr txBox="true"/>
          <p:nvPr/>
        </p:nvSpPr>
        <p:spPr>
          <a:xfrm rot="0">
            <a:off x="1028700" y="1114425"/>
            <a:ext cx="6153743" cy="2703774"/>
          </a:xfrm>
          <a:prstGeom prst="rect">
            <a:avLst/>
          </a:prstGeom>
        </p:spPr>
        <p:txBody>
          <a:bodyPr anchor="t" rtlCol="false" tIns="0" lIns="0" bIns="0" rIns="0">
            <a:spAutoFit/>
          </a:bodyPr>
          <a:lstStyle/>
          <a:p>
            <a:pPr>
              <a:lnSpc>
                <a:spcPts val="10560"/>
              </a:lnSpc>
            </a:pPr>
            <a:r>
              <a:rPr lang="en-US" sz="9599" spc="-95">
                <a:solidFill>
                  <a:srgbClr val="171717"/>
                </a:solidFill>
                <a:latin typeface="Muli Bold"/>
              </a:rPr>
              <a:t>SimpleVLE</a:t>
            </a:r>
          </a:p>
          <a:p>
            <a:pPr>
              <a:lnSpc>
                <a:spcPts val="10560"/>
              </a:lnSpc>
            </a:pPr>
          </a:p>
        </p:txBody>
      </p:sp>
      <p:sp>
        <p:nvSpPr>
          <p:cNvPr name="TextBox 11" id="11"/>
          <p:cNvSpPr txBox="true"/>
          <p:nvPr/>
        </p:nvSpPr>
        <p:spPr>
          <a:xfrm rot="0">
            <a:off x="1260497" y="3798335"/>
            <a:ext cx="5921947" cy="2622286"/>
          </a:xfrm>
          <a:prstGeom prst="rect">
            <a:avLst/>
          </a:prstGeom>
        </p:spPr>
        <p:txBody>
          <a:bodyPr anchor="t" rtlCol="false" tIns="0" lIns="0" bIns="0" rIns="0">
            <a:spAutoFit/>
          </a:bodyPr>
          <a:lstStyle/>
          <a:p>
            <a:pPr>
              <a:lnSpc>
                <a:spcPts val="4211"/>
              </a:lnSpc>
              <a:spcBef>
                <a:spcPct val="0"/>
              </a:spcBef>
            </a:pPr>
            <a:r>
              <a:rPr lang="en-US" sz="3008">
                <a:solidFill>
                  <a:srgbClr val="000000"/>
                </a:solidFill>
                <a:latin typeface="Muli Regular"/>
              </a:rPr>
              <a:t>This tutorial will show you how to link your Zoom account with SimpleVLE and create meetings and/or webinars to which you can invite your students.</a:t>
            </a:r>
          </a:p>
        </p:txBody>
      </p:sp>
      <p:sp>
        <p:nvSpPr>
          <p:cNvPr name="TextBox 12" id="12"/>
          <p:cNvSpPr txBox="true"/>
          <p:nvPr/>
        </p:nvSpPr>
        <p:spPr>
          <a:xfrm rot="-5400000">
            <a:off x="14630801" y="3244652"/>
            <a:ext cx="4844450" cy="412546"/>
          </a:xfrm>
          <a:prstGeom prst="rect">
            <a:avLst/>
          </a:prstGeom>
        </p:spPr>
        <p:txBody>
          <a:bodyPr anchor="t" rtlCol="false" tIns="0" lIns="0" bIns="0" rIns="0">
            <a:spAutoFit/>
          </a:bodyPr>
          <a:lstStyle/>
          <a:p>
            <a:pPr algn="r">
              <a:lnSpc>
                <a:spcPts val="3360"/>
              </a:lnSpc>
              <a:spcBef>
                <a:spcPct val="0"/>
              </a:spcBef>
            </a:pPr>
            <a:r>
              <a:rPr lang="en-US" sz="2400">
                <a:solidFill>
                  <a:srgbClr val="000000"/>
                </a:solidFill>
                <a:latin typeface="Space Mono"/>
              </a:rPr>
              <a:t>SIMPLISTECH LLC</a:t>
            </a:r>
          </a:p>
        </p:txBody>
      </p:sp>
      <p:sp>
        <p:nvSpPr>
          <p:cNvPr name="TextBox 13" id="13"/>
          <p:cNvSpPr txBox="true"/>
          <p:nvPr/>
        </p:nvSpPr>
        <p:spPr>
          <a:xfrm rot="0">
            <a:off x="1114825" y="7702020"/>
            <a:ext cx="6213290" cy="854972"/>
          </a:xfrm>
          <a:prstGeom prst="rect">
            <a:avLst/>
          </a:prstGeom>
        </p:spPr>
        <p:txBody>
          <a:bodyPr anchor="t" rtlCol="false" tIns="0" lIns="0" bIns="0" rIns="0">
            <a:spAutoFit/>
          </a:bodyPr>
          <a:lstStyle/>
          <a:p>
            <a:pPr>
              <a:lnSpc>
                <a:spcPts val="6547"/>
              </a:lnSpc>
            </a:pPr>
            <a:r>
              <a:rPr lang="en-US" sz="5952" spc="-59">
                <a:solidFill>
                  <a:srgbClr val="0795FF"/>
                </a:solidFill>
                <a:latin typeface="Muli Bold"/>
              </a:rPr>
              <a:t>Zoom Integration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48C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084770" y="7575886"/>
            <a:ext cx="2022066" cy="1880521"/>
          </a:xfrm>
          <a:prstGeom prst="rect">
            <a:avLst/>
          </a:prstGeom>
        </p:spPr>
      </p:pic>
      <p:grpSp>
        <p:nvGrpSpPr>
          <p:cNvPr name="Group 3" id="3"/>
          <p:cNvGrpSpPr/>
          <p:nvPr/>
        </p:nvGrpSpPr>
        <p:grpSpPr>
          <a:xfrm rot="-10800000">
            <a:off x="16492091" y="8537985"/>
            <a:ext cx="720315" cy="720315"/>
            <a:chOff x="0" y="0"/>
            <a:chExt cx="960421" cy="960421"/>
          </a:xfrm>
        </p:grpSpPr>
        <p:pic>
          <p:nvPicPr>
            <p:cNvPr name="Picture 4" id="4"/>
            <p:cNvPicPr>
              <a:picLocks noChangeAspect="true"/>
            </p:cNvPicPr>
            <p:nvPr/>
          </p:nvPicPr>
          <p:blipFill>
            <a:blip r:embed="rId3"/>
            <a:srcRect l="0" t="0" r="0" b="0"/>
            <a:stretch>
              <a:fillRect/>
            </a:stretch>
          </p:blipFill>
          <p:spPr>
            <a:xfrm flipH="false" flipV="false" rot="-10800000">
              <a:off x="0" y="0"/>
              <a:ext cx="960421" cy="960421"/>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234750" y="234750"/>
              <a:ext cx="490920" cy="490920"/>
            </a:xfrm>
            <a:prstGeom prst="rect">
              <a:avLst/>
            </a:prstGeom>
          </p:spPr>
        </p:pic>
      </p:grpSp>
      <p:pic>
        <p:nvPicPr>
          <p:cNvPr name="Picture 6" id="6"/>
          <p:cNvPicPr>
            <a:picLocks noChangeAspect="true"/>
          </p:cNvPicPr>
          <p:nvPr/>
        </p:nvPicPr>
        <p:blipFill>
          <a:blip r:embed="rId2"/>
          <a:srcRect l="0" t="0" r="0" b="0"/>
          <a:stretch>
            <a:fillRect/>
          </a:stretch>
        </p:blipFill>
        <p:spPr>
          <a:xfrm flipH="false" flipV="false" rot="0">
            <a:off x="11001583" y="827600"/>
            <a:ext cx="2022066" cy="1880521"/>
          </a:xfrm>
          <a:prstGeom prst="rect">
            <a:avLst/>
          </a:prstGeom>
        </p:spPr>
      </p:pic>
      <p:grpSp>
        <p:nvGrpSpPr>
          <p:cNvPr name="Group 7" id="7"/>
          <p:cNvGrpSpPr/>
          <p:nvPr/>
        </p:nvGrpSpPr>
        <p:grpSpPr>
          <a:xfrm rot="-5400000">
            <a:off x="8789904" y="-1320243"/>
            <a:ext cx="7271364" cy="10742676"/>
            <a:chOff x="0" y="0"/>
            <a:chExt cx="3172271" cy="4686696"/>
          </a:xfrm>
        </p:grpSpPr>
        <p:sp>
          <p:nvSpPr>
            <p:cNvPr name="Freeform 8" id="8"/>
            <p:cNvSpPr/>
            <p:nvPr/>
          </p:nvSpPr>
          <p:spPr>
            <a:xfrm>
              <a:off x="0" y="0"/>
              <a:ext cx="3172271" cy="4686696"/>
            </a:xfrm>
            <a:custGeom>
              <a:avLst/>
              <a:gdLst/>
              <a:ahLst/>
              <a:cxnLst/>
              <a:rect r="r" b="b" t="t" l="l"/>
              <a:pathLst>
                <a:path h="4686696" w="3172271">
                  <a:moveTo>
                    <a:pt x="3047810" y="4686696"/>
                  </a:moveTo>
                  <a:lnTo>
                    <a:pt x="124460" y="4686696"/>
                  </a:lnTo>
                  <a:cubicBezTo>
                    <a:pt x="55880" y="4686696"/>
                    <a:pt x="0" y="4630816"/>
                    <a:pt x="0" y="4562236"/>
                  </a:cubicBezTo>
                  <a:lnTo>
                    <a:pt x="0" y="124460"/>
                  </a:lnTo>
                  <a:cubicBezTo>
                    <a:pt x="0" y="55880"/>
                    <a:pt x="55880" y="0"/>
                    <a:pt x="124460" y="0"/>
                  </a:cubicBezTo>
                  <a:lnTo>
                    <a:pt x="3047811" y="0"/>
                  </a:lnTo>
                  <a:cubicBezTo>
                    <a:pt x="3116391" y="0"/>
                    <a:pt x="3172271" y="55880"/>
                    <a:pt x="3172271" y="124460"/>
                  </a:cubicBezTo>
                  <a:lnTo>
                    <a:pt x="3172271" y="4562236"/>
                  </a:lnTo>
                  <a:cubicBezTo>
                    <a:pt x="3172271" y="4630816"/>
                    <a:pt x="3116391" y="4686696"/>
                    <a:pt x="3047811" y="4686696"/>
                  </a:cubicBezTo>
                  <a:close/>
                </a:path>
              </a:pathLst>
            </a:custGeom>
            <a:solidFill>
              <a:srgbClr val="505051"/>
            </a:solidFill>
          </p:spPr>
        </p:sp>
      </p:grpSp>
      <p:pic>
        <p:nvPicPr>
          <p:cNvPr name="Picture 9" id="9"/>
          <p:cNvPicPr>
            <a:picLocks noChangeAspect="true"/>
          </p:cNvPicPr>
          <p:nvPr/>
        </p:nvPicPr>
        <p:blipFill>
          <a:blip r:embed="rId5"/>
          <a:srcRect l="0" t="0" r="0" b="0"/>
          <a:stretch>
            <a:fillRect/>
          </a:stretch>
        </p:blipFill>
        <p:spPr>
          <a:xfrm flipH="false" flipV="false" rot="0">
            <a:off x="15345749" y="4402818"/>
            <a:ext cx="573328" cy="743688"/>
          </a:xfrm>
          <a:prstGeom prst="rect">
            <a:avLst/>
          </a:prstGeom>
        </p:spPr>
      </p:pic>
      <p:pic>
        <p:nvPicPr>
          <p:cNvPr name="Picture 10" id="10"/>
          <p:cNvPicPr>
            <a:picLocks noChangeAspect="true"/>
          </p:cNvPicPr>
          <p:nvPr/>
        </p:nvPicPr>
        <p:blipFill>
          <a:blip r:embed="rId6"/>
          <a:srcRect l="0" t="0" r="0" b="0"/>
          <a:stretch>
            <a:fillRect/>
          </a:stretch>
        </p:blipFill>
        <p:spPr>
          <a:xfrm flipH="false" flipV="false" rot="0">
            <a:off x="7586131" y="935885"/>
            <a:ext cx="9678911" cy="6166300"/>
          </a:xfrm>
          <a:prstGeom prst="rect">
            <a:avLst/>
          </a:prstGeom>
        </p:spPr>
      </p:pic>
      <p:grpSp>
        <p:nvGrpSpPr>
          <p:cNvPr name="Group 11" id="11"/>
          <p:cNvGrpSpPr/>
          <p:nvPr/>
        </p:nvGrpSpPr>
        <p:grpSpPr>
          <a:xfrm rot="0">
            <a:off x="889477" y="700875"/>
            <a:ext cx="5829121" cy="6194643"/>
            <a:chOff x="0" y="0"/>
            <a:chExt cx="7772161" cy="8259524"/>
          </a:xfrm>
        </p:grpSpPr>
        <p:sp>
          <p:nvSpPr>
            <p:cNvPr name="TextBox 12" id="12"/>
            <p:cNvSpPr txBox="true"/>
            <p:nvPr/>
          </p:nvSpPr>
          <p:spPr>
            <a:xfrm rot="0">
              <a:off x="0" y="76200"/>
              <a:ext cx="7772161" cy="2917759"/>
            </a:xfrm>
            <a:prstGeom prst="rect">
              <a:avLst/>
            </a:prstGeom>
          </p:spPr>
          <p:txBody>
            <a:bodyPr anchor="t" rtlCol="false" tIns="0" lIns="0" bIns="0" rIns="0">
              <a:spAutoFit/>
            </a:bodyPr>
            <a:lstStyle/>
            <a:p>
              <a:pPr>
                <a:lnSpc>
                  <a:spcPts val="8458"/>
                </a:lnSpc>
              </a:pPr>
              <a:r>
                <a:rPr lang="en-US" sz="7689" spc="-76">
                  <a:solidFill>
                    <a:srgbClr val="FFFFFF"/>
                  </a:solidFill>
                  <a:latin typeface="Muli Bold"/>
                </a:rPr>
                <a:t>Meeting</a:t>
              </a:r>
            </a:p>
            <a:p>
              <a:pPr>
                <a:lnSpc>
                  <a:spcPts val="8458"/>
                </a:lnSpc>
              </a:pPr>
              <a:r>
                <a:rPr lang="en-US" sz="7689" spc="-76">
                  <a:solidFill>
                    <a:srgbClr val="FFFFFF"/>
                  </a:solidFill>
                  <a:latin typeface="Muli Bold"/>
                </a:rPr>
                <a:t>Created</a:t>
              </a:r>
            </a:p>
          </p:txBody>
        </p:sp>
        <p:sp>
          <p:nvSpPr>
            <p:cNvPr name="TextBox 13" id="13"/>
            <p:cNvSpPr txBox="true"/>
            <p:nvPr/>
          </p:nvSpPr>
          <p:spPr>
            <a:xfrm rot="0">
              <a:off x="0" y="3668100"/>
              <a:ext cx="7772161" cy="4591424"/>
            </a:xfrm>
            <a:prstGeom prst="rect">
              <a:avLst/>
            </a:prstGeom>
          </p:spPr>
          <p:txBody>
            <a:bodyPr anchor="t" rtlCol="false" tIns="0" lIns="0" bIns="0" rIns="0">
              <a:spAutoFit/>
            </a:bodyPr>
            <a:lstStyle/>
            <a:p>
              <a:pPr>
                <a:lnSpc>
                  <a:spcPts val="3920"/>
                </a:lnSpc>
                <a:spcBef>
                  <a:spcPct val="0"/>
                </a:spcBef>
              </a:pPr>
              <a:r>
                <a:rPr lang="en-US" sz="2800">
                  <a:solidFill>
                    <a:srgbClr val="FFFFFF"/>
                  </a:solidFill>
                  <a:latin typeface="Muli Regular"/>
                </a:rPr>
                <a:t>Once you have created the meeting you will be able to view the start URL, meeting password, and other meeting properties. You can always return to this screen to retrieve those properties at any time.</a:t>
              </a:r>
            </a:p>
          </p:txBody>
        </p:sp>
      </p:grpSp>
      <p:sp>
        <p:nvSpPr>
          <p:cNvPr name="TextBox 14" id="14"/>
          <p:cNvSpPr txBox="true"/>
          <p:nvPr/>
        </p:nvSpPr>
        <p:spPr>
          <a:xfrm rot="0">
            <a:off x="3583351" y="7633036"/>
            <a:ext cx="13523486" cy="1712480"/>
          </a:xfrm>
          <a:prstGeom prst="rect">
            <a:avLst/>
          </a:prstGeom>
        </p:spPr>
        <p:txBody>
          <a:bodyPr anchor="t" rtlCol="false" tIns="0" lIns="0" bIns="0" rIns="0">
            <a:spAutoFit/>
          </a:bodyPr>
          <a:lstStyle/>
          <a:p>
            <a:pPr>
              <a:lnSpc>
                <a:spcPts val="6665"/>
              </a:lnSpc>
            </a:pPr>
            <a:r>
              <a:rPr lang="en-US" sz="6059" spc="-60">
                <a:solidFill>
                  <a:srgbClr val="F2D16A"/>
                </a:solidFill>
                <a:latin typeface="Muli Bold"/>
              </a:rPr>
              <a:t>Click</a:t>
            </a:r>
          </a:p>
          <a:p>
            <a:pPr>
              <a:lnSpc>
                <a:spcPts val="6665"/>
              </a:lnSpc>
            </a:pPr>
            <a:r>
              <a:rPr lang="en-US" sz="6059" spc="-60">
                <a:solidFill>
                  <a:srgbClr val="F2D16A"/>
                </a:solidFill>
                <a:latin typeface="Muli Bold"/>
              </a:rPr>
              <a:t>back to return to meetings</a:t>
            </a:r>
          </a:p>
        </p:txBody>
      </p:sp>
      <p:pic>
        <p:nvPicPr>
          <p:cNvPr name="Picture 15" id="15"/>
          <p:cNvPicPr>
            <a:picLocks noChangeAspect="true"/>
          </p:cNvPicPr>
          <p:nvPr/>
        </p:nvPicPr>
        <p:blipFill>
          <a:blip r:embed="rId5"/>
          <a:srcRect l="0" t="0" r="0" b="0"/>
          <a:stretch>
            <a:fillRect/>
          </a:stretch>
        </p:blipFill>
        <p:spPr>
          <a:xfrm flipH="false" flipV="false" rot="0">
            <a:off x="8377350" y="6792217"/>
            <a:ext cx="477923" cy="619934"/>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48C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084770" y="7251032"/>
            <a:ext cx="2022066" cy="1880521"/>
          </a:xfrm>
          <a:prstGeom prst="rect">
            <a:avLst/>
          </a:prstGeom>
        </p:spPr>
      </p:pic>
      <p:grpSp>
        <p:nvGrpSpPr>
          <p:cNvPr name="Group 3" id="3"/>
          <p:cNvGrpSpPr/>
          <p:nvPr/>
        </p:nvGrpSpPr>
        <p:grpSpPr>
          <a:xfrm rot="-10800000">
            <a:off x="16492091" y="8537985"/>
            <a:ext cx="720315" cy="720315"/>
            <a:chOff x="0" y="0"/>
            <a:chExt cx="960421" cy="960421"/>
          </a:xfrm>
        </p:grpSpPr>
        <p:pic>
          <p:nvPicPr>
            <p:cNvPr name="Picture 4" id="4"/>
            <p:cNvPicPr>
              <a:picLocks noChangeAspect="true"/>
            </p:cNvPicPr>
            <p:nvPr/>
          </p:nvPicPr>
          <p:blipFill>
            <a:blip r:embed="rId3"/>
            <a:srcRect l="0" t="0" r="0" b="0"/>
            <a:stretch>
              <a:fillRect/>
            </a:stretch>
          </p:blipFill>
          <p:spPr>
            <a:xfrm flipH="false" flipV="false" rot="-10800000">
              <a:off x="0" y="0"/>
              <a:ext cx="960421" cy="960421"/>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234750" y="234750"/>
              <a:ext cx="490920" cy="490920"/>
            </a:xfrm>
            <a:prstGeom prst="rect">
              <a:avLst/>
            </a:prstGeom>
          </p:spPr>
        </p:pic>
      </p:grpSp>
      <p:pic>
        <p:nvPicPr>
          <p:cNvPr name="Picture 6" id="6"/>
          <p:cNvPicPr>
            <a:picLocks noChangeAspect="true"/>
          </p:cNvPicPr>
          <p:nvPr/>
        </p:nvPicPr>
        <p:blipFill>
          <a:blip r:embed="rId2"/>
          <a:srcRect l="0" t="0" r="0" b="0"/>
          <a:stretch>
            <a:fillRect/>
          </a:stretch>
        </p:blipFill>
        <p:spPr>
          <a:xfrm flipH="false" flipV="false" rot="0">
            <a:off x="11001583" y="502747"/>
            <a:ext cx="2022066" cy="1880521"/>
          </a:xfrm>
          <a:prstGeom prst="rect">
            <a:avLst/>
          </a:prstGeom>
        </p:spPr>
      </p:pic>
      <p:grpSp>
        <p:nvGrpSpPr>
          <p:cNvPr name="Group 7" id="7"/>
          <p:cNvGrpSpPr/>
          <p:nvPr/>
        </p:nvGrpSpPr>
        <p:grpSpPr>
          <a:xfrm rot="-5400000">
            <a:off x="9096548" y="-1338453"/>
            <a:ext cx="6658077" cy="10742676"/>
            <a:chOff x="0" y="0"/>
            <a:chExt cx="2904712" cy="4686696"/>
          </a:xfrm>
        </p:grpSpPr>
        <p:sp>
          <p:nvSpPr>
            <p:cNvPr name="Freeform 8" id="8"/>
            <p:cNvSpPr/>
            <p:nvPr/>
          </p:nvSpPr>
          <p:spPr>
            <a:xfrm>
              <a:off x="0" y="0"/>
              <a:ext cx="2904713" cy="4686696"/>
            </a:xfrm>
            <a:custGeom>
              <a:avLst/>
              <a:gdLst/>
              <a:ahLst/>
              <a:cxnLst/>
              <a:rect r="r" b="b" t="t" l="l"/>
              <a:pathLst>
                <a:path h="4686696" w="2904713">
                  <a:moveTo>
                    <a:pt x="2780252" y="4686696"/>
                  </a:moveTo>
                  <a:lnTo>
                    <a:pt x="124460" y="4686696"/>
                  </a:lnTo>
                  <a:cubicBezTo>
                    <a:pt x="55880" y="4686696"/>
                    <a:pt x="0" y="4630816"/>
                    <a:pt x="0" y="4562236"/>
                  </a:cubicBezTo>
                  <a:lnTo>
                    <a:pt x="0" y="124460"/>
                  </a:lnTo>
                  <a:cubicBezTo>
                    <a:pt x="0" y="55880"/>
                    <a:pt x="55880" y="0"/>
                    <a:pt x="124460" y="0"/>
                  </a:cubicBezTo>
                  <a:lnTo>
                    <a:pt x="2780253" y="0"/>
                  </a:lnTo>
                  <a:cubicBezTo>
                    <a:pt x="2848833" y="0"/>
                    <a:pt x="2904713" y="55880"/>
                    <a:pt x="2904713" y="124460"/>
                  </a:cubicBezTo>
                  <a:lnTo>
                    <a:pt x="2904713" y="4562236"/>
                  </a:lnTo>
                  <a:cubicBezTo>
                    <a:pt x="2904713" y="4630816"/>
                    <a:pt x="2848833" y="4686696"/>
                    <a:pt x="2780253" y="4686696"/>
                  </a:cubicBezTo>
                  <a:close/>
                </a:path>
              </a:pathLst>
            </a:custGeom>
            <a:solidFill>
              <a:srgbClr val="505051"/>
            </a:solidFill>
          </p:spPr>
        </p:sp>
      </p:grpSp>
      <p:pic>
        <p:nvPicPr>
          <p:cNvPr name="Picture 9" id="9"/>
          <p:cNvPicPr>
            <a:picLocks noChangeAspect="true"/>
          </p:cNvPicPr>
          <p:nvPr/>
        </p:nvPicPr>
        <p:blipFill>
          <a:blip r:embed="rId5"/>
          <a:srcRect l="0" t="0" r="0" b="0"/>
          <a:stretch>
            <a:fillRect/>
          </a:stretch>
        </p:blipFill>
        <p:spPr>
          <a:xfrm flipH="false" flipV="false" rot="0">
            <a:off x="15345749" y="4077964"/>
            <a:ext cx="573328" cy="743688"/>
          </a:xfrm>
          <a:prstGeom prst="rect">
            <a:avLst/>
          </a:prstGeom>
        </p:spPr>
      </p:pic>
      <p:pic>
        <p:nvPicPr>
          <p:cNvPr name="Picture 10" id="10"/>
          <p:cNvPicPr>
            <a:picLocks noChangeAspect="true"/>
          </p:cNvPicPr>
          <p:nvPr/>
        </p:nvPicPr>
        <p:blipFill>
          <a:blip r:embed="rId6"/>
          <a:srcRect l="0" t="0" r="0" b="0"/>
          <a:stretch>
            <a:fillRect/>
          </a:stretch>
        </p:blipFill>
        <p:spPr>
          <a:xfrm flipH="false" flipV="false" rot="0">
            <a:off x="7518416" y="1290691"/>
            <a:ext cx="9814341" cy="5574546"/>
          </a:xfrm>
          <a:prstGeom prst="rect">
            <a:avLst/>
          </a:prstGeom>
        </p:spPr>
      </p:pic>
      <p:grpSp>
        <p:nvGrpSpPr>
          <p:cNvPr name="Group 11" id="11"/>
          <p:cNvGrpSpPr/>
          <p:nvPr/>
        </p:nvGrpSpPr>
        <p:grpSpPr>
          <a:xfrm rot="0">
            <a:off x="750254" y="881675"/>
            <a:ext cx="5829121" cy="5304466"/>
            <a:chOff x="0" y="0"/>
            <a:chExt cx="7772161" cy="7072621"/>
          </a:xfrm>
        </p:grpSpPr>
        <p:sp>
          <p:nvSpPr>
            <p:cNvPr name="TextBox 12" id="12"/>
            <p:cNvSpPr txBox="true"/>
            <p:nvPr/>
          </p:nvSpPr>
          <p:spPr>
            <a:xfrm rot="0">
              <a:off x="0" y="57150"/>
              <a:ext cx="7772161" cy="2412567"/>
            </a:xfrm>
            <a:prstGeom prst="rect">
              <a:avLst/>
            </a:prstGeom>
          </p:spPr>
          <p:txBody>
            <a:bodyPr anchor="t" rtlCol="false" tIns="0" lIns="0" bIns="0" rIns="0">
              <a:spAutoFit/>
            </a:bodyPr>
            <a:lstStyle/>
            <a:p>
              <a:pPr>
                <a:lnSpc>
                  <a:spcPts val="7039"/>
                </a:lnSpc>
              </a:pPr>
              <a:r>
                <a:rPr lang="en-US" sz="6399" spc="-63">
                  <a:solidFill>
                    <a:srgbClr val="FFFFFF"/>
                  </a:solidFill>
                  <a:latin typeface="Muli Bold"/>
                </a:rPr>
                <a:t>Hide or Delete Meetings</a:t>
              </a:r>
            </a:p>
          </p:txBody>
        </p:sp>
        <p:sp>
          <p:nvSpPr>
            <p:cNvPr name="TextBox 13" id="13"/>
            <p:cNvSpPr txBox="true"/>
            <p:nvPr/>
          </p:nvSpPr>
          <p:spPr>
            <a:xfrm rot="0">
              <a:off x="0" y="3143858"/>
              <a:ext cx="7772161" cy="3928763"/>
            </a:xfrm>
            <a:prstGeom prst="rect">
              <a:avLst/>
            </a:prstGeom>
          </p:spPr>
          <p:txBody>
            <a:bodyPr anchor="t" rtlCol="false" tIns="0" lIns="0" bIns="0" rIns="0">
              <a:spAutoFit/>
            </a:bodyPr>
            <a:lstStyle/>
            <a:p>
              <a:pPr>
                <a:lnSpc>
                  <a:spcPts val="3920"/>
                </a:lnSpc>
                <a:spcBef>
                  <a:spcPct val="0"/>
                </a:spcBef>
              </a:pPr>
              <a:r>
                <a:rPr lang="en-US" sz="2800">
                  <a:solidFill>
                    <a:srgbClr val="FFFFFF"/>
                  </a:solidFill>
                  <a:latin typeface="Muli Regular"/>
                </a:rPr>
                <a:t>If you wish to hide a meeting or delete a meeting entirely, click the checkbox beside one or more meetings that you with to hide or delete. Then click one of the Hide or Delete Meetings button.</a:t>
              </a:r>
            </a:p>
          </p:txBody>
        </p:sp>
      </p:grpSp>
      <p:sp>
        <p:nvSpPr>
          <p:cNvPr name="TextBox 14" id="14"/>
          <p:cNvSpPr txBox="true"/>
          <p:nvPr/>
        </p:nvSpPr>
        <p:spPr>
          <a:xfrm rot="0">
            <a:off x="2912838" y="7477234"/>
            <a:ext cx="13006239" cy="1654320"/>
          </a:xfrm>
          <a:prstGeom prst="rect">
            <a:avLst/>
          </a:prstGeom>
        </p:spPr>
        <p:txBody>
          <a:bodyPr anchor="t" rtlCol="false" tIns="0" lIns="0" bIns="0" rIns="0">
            <a:spAutoFit/>
          </a:bodyPr>
          <a:lstStyle/>
          <a:p>
            <a:pPr>
              <a:lnSpc>
                <a:spcPts val="6410"/>
              </a:lnSpc>
            </a:pPr>
            <a:r>
              <a:rPr lang="en-US" sz="5827" spc="-58">
                <a:solidFill>
                  <a:srgbClr val="F2D16A"/>
                </a:solidFill>
                <a:latin typeface="Muli Bold"/>
              </a:rPr>
              <a:t>Click</a:t>
            </a:r>
          </a:p>
          <a:p>
            <a:pPr>
              <a:lnSpc>
                <a:spcPts val="6410"/>
              </a:lnSpc>
            </a:pPr>
            <a:r>
              <a:rPr lang="en-US" sz="5827" spc="-58">
                <a:solidFill>
                  <a:srgbClr val="F2D16A"/>
                </a:solidFill>
                <a:latin typeface="Muli Bold"/>
              </a:rPr>
              <a:t>Hide Meetings or Delete Meetings</a:t>
            </a:r>
          </a:p>
        </p:txBody>
      </p:sp>
      <p:pic>
        <p:nvPicPr>
          <p:cNvPr name="Picture 15" id="15"/>
          <p:cNvPicPr>
            <a:picLocks noChangeAspect="true"/>
          </p:cNvPicPr>
          <p:nvPr/>
        </p:nvPicPr>
        <p:blipFill>
          <a:blip r:embed="rId5"/>
          <a:srcRect l="0" t="0" r="0" b="0"/>
          <a:stretch>
            <a:fillRect/>
          </a:stretch>
        </p:blipFill>
        <p:spPr>
          <a:xfrm flipH="false" flipV="false" rot="0">
            <a:off x="15856842" y="6555270"/>
            <a:ext cx="477923" cy="619934"/>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48C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084770" y="7251032"/>
            <a:ext cx="2022066" cy="1880521"/>
          </a:xfrm>
          <a:prstGeom prst="rect">
            <a:avLst/>
          </a:prstGeom>
        </p:spPr>
      </p:pic>
      <p:grpSp>
        <p:nvGrpSpPr>
          <p:cNvPr name="Group 3" id="3"/>
          <p:cNvGrpSpPr/>
          <p:nvPr/>
        </p:nvGrpSpPr>
        <p:grpSpPr>
          <a:xfrm rot="-10800000">
            <a:off x="16492091" y="8537985"/>
            <a:ext cx="720315" cy="720315"/>
            <a:chOff x="0" y="0"/>
            <a:chExt cx="960421" cy="960421"/>
          </a:xfrm>
        </p:grpSpPr>
        <p:pic>
          <p:nvPicPr>
            <p:cNvPr name="Picture 4" id="4"/>
            <p:cNvPicPr>
              <a:picLocks noChangeAspect="true"/>
            </p:cNvPicPr>
            <p:nvPr/>
          </p:nvPicPr>
          <p:blipFill>
            <a:blip r:embed="rId3"/>
            <a:srcRect l="0" t="0" r="0" b="0"/>
            <a:stretch>
              <a:fillRect/>
            </a:stretch>
          </p:blipFill>
          <p:spPr>
            <a:xfrm flipH="false" flipV="false" rot="-10800000">
              <a:off x="0" y="0"/>
              <a:ext cx="960421" cy="960421"/>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234750" y="234750"/>
              <a:ext cx="490920" cy="490920"/>
            </a:xfrm>
            <a:prstGeom prst="rect">
              <a:avLst/>
            </a:prstGeom>
          </p:spPr>
        </p:pic>
      </p:grpSp>
      <p:pic>
        <p:nvPicPr>
          <p:cNvPr name="Picture 6" id="6"/>
          <p:cNvPicPr>
            <a:picLocks noChangeAspect="true"/>
          </p:cNvPicPr>
          <p:nvPr/>
        </p:nvPicPr>
        <p:blipFill>
          <a:blip r:embed="rId2"/>
          <a:srcRect l="0" t="0" r="0" b="0"/>
          <a:stretch>
            <a:fillRect/>
          </a:stretch>
        </p:blipFill>
        <p:spPr>
          <a:xfrm flipH="false" flipV="false" rot="0">
            <a:off x="11001583" y="502747"/>
            <a:ext cx="2022066" cy="1880521"/>
          </a:xfrm>
          <a:prstGeom prst="rect">
            <a:avLst/>
          </a:prstGeom>
        </p:spPr>
      </p:pic>
      <p:grpSp>
        <p:nvGrpSpPr>
          <p:cNvPr name="Group 7" id="7"/>
          <p:cNvGrpSpPr/>
          <p:nvPr/>
        </p:nvGrpSpPr>
        <p:grpSpPr>
          <a:xfrm rot="-5400000">
            <a:off x="9831336" y="-2073241"/>
            <a:ext cx="5188502" cy="10742676"/>
            <a:chOff x="0" y="0"/>
            <a:chExt cx="2263582" cy="4686696"/>
          </a:xfrm>
        </p:grpSpPr>
        <p:sp>
          <p:nvSpPr>
            <p:cNvPr name="Freeform 8" id="8"/>
            <p:cNvSpPr/>
            <p:nvPr/>
          </p:nvSpPr>
          <p:spPr>
            <a:xfrm>
              <a:off x="0" y="0"/>
              <a:ext cx="2263582" cy="4686696"/>
            </a:xfrm>
            <a:custGeom>
              <a:avLst/>
              <a:gdLst/>
              <a:ahLst/>
              <a:cxnLst/>
              <a:rect r="r" b="b" t="t" l="l"/>
              <a:pathLst>
                <a:path h="4686696" w="2263582">
                  <a:moveTo>
                    <a:pt x="2139122" y="4686696"/>
                  </a:moveTo>
                  <a:lnTo>
                    <a:pt x="124460" y="4686696"/>
                  </a:lnTo>
                  <a:cubicBezTo>
                    <a:pt x="55880" y="4686696"/>
                    <a:pt x="0" y="4630816"/>
                    <a:pt x="0" y="4562236"/>
                  </a:cubicBezTo>
                  <a:lnTo>
                    <a:pt x="0" y="124460"/>
                  </a:lnTo>
                  <a:cubicBezTo>
                    <a:pt x="0" y="55880"/>
                    <a:pt x="55880" y="0"/>
                    <a:pt x="124460" y="0"/>
                  </a:cubicBezTo>
                  <a:lnTo>
                    <a:pt x="2139122" y="0"/>
                  </a:lnTo>
                  <a:cubicBezTo>
                    <a:pt x="2207702" y="0"/>
                    <a:pt x="2263582" y="55880"/>
                    <a:pt x="2263582" y="124460"/>
                  </a:cubicBezTo>
                  <a:lnTo>
                    <a:pt x="2263582" y="4562236"/>
                  </a:lnTo>
                  <a:cubicBezTo>
                    <a:pt x="2263582" y="4630816"/>
                    <a:pt x="2207702" y="4686696"/>
                    <a:pt x="2139122" y="4686696"/>
                  </a:cubicBezTo>
                  <a:close/>
                </a:path>
              </a:pathLst>
            </a:custGeom>
            <a:solidFill>
              <a:srgbClr val="505051"/>
            </a:solidFill>
          </p:spPr>
        </p:sp>
      </p:grpSp>
      <p:pic>
        <p:nvPicPr>
          <p:cNvPr name="Picture 9" id="9"/>
          <p:cNvPicPr>
            <a:picLocks noChangeAspect="true"/>
          </p:cNvPicPr>
          <p:nvPr/>
        </p:nvPicPr>
        <p:blipFill>
          <a:blip r:embed="rId5"/>
          <a:srcRect l="0" t="0" r="0" b="361"/>
          <a:stretch>
            <a:fillRect/>
          </a:stretch>
        </p:blipFill>
        <p:spPr>
          <a:xfrm flipH="false" flipV="false" rot="0">
            <a:off x="7801271" y="1152454"/>
            <a:ext cx="9458029" cy="4259105"/>
          </a:xfrm>
          <a:prstGeom prst="rect">
            <a:avLst/>
          </a:prstGeom>
        </p:spPr>
      </p:pic>
      <p:pic>
        <p:nvPicPr>
          <p:cNvPr name="Picture 10" id="10"/>
          <p:cNvPicPr>
            <a:picLocks noChangeAspect="true"/>
          </p:cNvPicPr>
          <p:nvPr/>
        </p:nvPicPr>
        <p:blipFill>
          <a:blip r:embed="rId6"/>
          <a:srcRect l="0" t="0" r="0" b="0"/>
          <a:stretch>
            <a:fillRect/>
          </a:stretch>
        </p:blipFill>
        <p:spPr>
          <a:xfrm flipH="false" flipV="false" rot="0">
            <a:off x="14217105" y="4343171"/>
            <a:ext cx="477923" cy="619934"/>
          </a:xfrm>
          <a:prstGeom prst="rect">
            <a:avLst/>
          </a:prstGeom>
        </p:spPr>
      </p:pic>
      <p:grpSp>
        <p:nvGrpSpPr>
          <p:cNvPr name="Group 11" id="11"/>
          <p:cNvGrpSpPr/>
          <p:nvPr/>
        </p:nvGrpSpPr>
        <p:grpSpPr>
          <a:xfrm rot="0">
            <a:off x="874008" y="703846"/>
            <a:ext cx="5829121" cy="5801462"/>
            <a:chOff x="0" y="0"/>
            <a:chExt cx="7772161" cy="7735282"/>
          </a:xfrm>
        </p:grpSpPr>
        <p:sp>
          <p:nvSpPr>
            <p:cNvPr name="TextBox 12" id="12"/>
            <p:cNvSpPr txBox="true"/>
            <p:nvPr/>
          </p:nvSpPr>
          <p:spPr>
            <a:xfrm rot="0">
              <a:off x="0" y="57150"/>
              <a:ext cx="7772161" cy="2412567"/>
            </a:xfrm>
            <a:prstGeom prst="rect">
              <a:avLst/>
            </a:prstGeom>
          </p:spPr>
          <p:txBody>
            <a:bodyPr anchor="t" rtlCol="false" tIns="0" lIns="0" bIns="0" rIns="0">
              <a:spAutoFit/>
            </a:bodyPr>
            <a:lstStyle/>
            <a:p>
              <a:pPr>
                <a:lnSpc>
                  <a:spcPts val="7039"/>
                </a:lnSpc>
              </a:pPr>
              <a:r>
                <a:rPr lang="en-US" sz="6399" spc="-63">
                  <a:solidFill>
                    <a:srgbClr val="FFFFFF"/>
                  </a:solidFill>
                  <a:latin typeface="Muli Bold"/>
                </a:rPr>
                <a:t>Hide or Delete Meetings</a:t>
              </a:r>
            </a:p>
          </p:txBody>
        </p:sp>
        <p:sp>
          <p:nvSpPr>
            <p:cNvPr name="TextBox 13" id="13"/>
            <p:cNvSpPr txBox="true"/>
            <p:nvPr/>
          </p:nvSpPr>
          <p:spPr>
            <a:xfrm rot="0">
              <a:off x="0" y="3143858"/>
              <a:ext cx="7772161" cy="4591424"/>
            </a:xfrm>
            <a:prstGeom prst="rect">
              <a:avLst/>
            </a:prstGeom>
          </p:spPr>
          <p:txBody>
            <a:bodyPr anchor="t" rtlCol="false" tIns="0" lIns="0" bIns="0" rIns="0">
              <a:spAutoFit/>
            </a:bodyPr>
            <a:lstStyle/>
            <a:p>
              <a:pPr>
                <a:lnSpc>
                  <a:spcPts val="3920"/>
                </a:lnSpc>
                <a:spcBef>
                  <a:spcPct val="0"/>
                </a:spcBef>
              </a:pPr>
              <a:r>
                <a:rPr lang="en-US" sz="2800">
                  <a:solidFill>
                    <a:srgbClr val="FFFFFF"/>
                  </a:solidFill>
                  <a:latin typeface="Muli Regular"/>
                </a:rPr>
                <a:t>A confirmation modal will appear to verify that you really want to hide or delete the meeting. In this example, we are only hiding the meeting so that it wont be visible in SimpleVLE anymore. However, the meeting still exists in Zoom.</a:t>
              </a:r>
            </a:p>
          </p:txBody>
        </p:sp>
      </p:grpSp>
      <p:sp>
        <p:nvSpPr>
          <p:cNvPr name="TextBox 14" id="14"/>
          <p:cNvSpPr txBox="true"/>
          <p:nvPr/>
        </p:nvSpPr>
        <p:spPr>
          <a:xfrm rot="0">
            <a:off x="7054248" y="6911303"/>
            <a:ext cx="17549442" cy="2220250"/>
          </a:xfrm>
          <a:prstGeom prst="rect">
            <a:avLst/>
          </a:prstGeom>
        </p:spPr>
        <p:txBody>
          <a:bodyPr anchor="t" rtlCol="false" tIns="0" lIns="0" bIns="0" rIns="0">
            <a:spAutoFit/>
          </a:bodyPr>
          <a:lstStyle/>
          <a:p>
            <a:pPr>
              <a:lnSpc>
                <a:spcPts val="8650"/>
              </a:lnSpc>
            </a:pPr>
            <a:r>
              <a:rPr lang="en-US" sz="7863" spc="-78">
                <a:solidFill>
                  <a:srgbClr val="F2D16A"/>
                </a:solidFill>
                <a:latin typeface="Muli Bold"/>
              </a:rPr>
              <a:t>Click</a:t>
            </a:r>
          </a:p>
          <a:p>
            <a:pPr>
              <a:lnSpc>
                <a:spcPts val="8650"/>
              </a:lnSpc>
            </a:pPr>
            <a:r>
              <a:rPr lang="en-US" sz="7863" spc="-78">
                <a:solidFill>
                  <a:srgbClr val="F2D16A"/>
                </a:solidFill>
                <a:latin typeface="Muli Bold"/>
              </a:rPr>
              <a:t>Yes, hide it!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48C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084770" y="7251032"/>
            <a:ext cx="2022066" cy="1880521"/>
          </a:xfrm>
          <a:prstGeom prst="rect">
            <a:avLst/>
          </a:prstGeom>
        </p:spPr>
      </p:pic>
      <p:grpSp>
        <p:nvGrpSpPr>
          <p:cNvPr name="Group 3" id="3"/>
          <p:cNvGrpSpPr/>
          <p:nvPr/>
        </p:nvGrpSpPr>
        <p:grpSpPr>
          <a:xfrm rot="-10800000">
            <a:off x="16492091" y="8537985"/>
            <a:ext cx="720315" cy="720315"/>
            <a:chOff x="0" y="0"/>
            <a:chExt cx="960421" cy="960421"/>
          </a:xfrm>
        </p:grpSpPr>
        <p:pic>
          <p:nvPicPr>
            <p:cNvPr name="Picture 4" id="4"/>
            <p:cNvPicPr>
              <a:picLocks noChangeAspect="true"/>
            </p:cNvPicPr>
            <p:nvPr/>
          </p:nvPicPr>
          <p:blipFill>
            <a:blip r:embed="rId3"/>
            <a:srcRect l="0" t="0" r="0" b="0"/>
            <a:stretch>
              <a:fillRect/>
            </a:stretch>
          </p:blipFill>
          <p:spPr>
            <a:xfrm flipH="false" flipV="false" rot="-10800000">
              <a:off x="0" y="0"/>
              <a:ext cx="960421" cy="960421"/>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234750" y="234750"/>
              <a:ext cx="490920" cy="490920"/>
            </a:xfrm>
            <a:prstGeom prst="rect">
              <a:avLst/>
            </a:prstGeom>
          </p:spPr>
        </p:pic>
      </p:grpSp>
      <p:pic>
        <p:nvPicPr>
          <p:cNvPr name="Picture 6" id="6"/>
          <p:cNvPicPr>
            <a:picLocks noChangeAspect="true"/>
          </p:cNvPicPr>
          <p:nvPr/>
        </p:nvPicPr>
        <p:blipFill>
          <a:blip r:embed="rId2"/>
          <a:srcRect l="0" t="0" r="0" b="0"/>
          <a:stretch>
            <a:fillRect/>
          </a:stretch>
        </p:blipFill>
        <p:spPr>
          <a:xfrm flipH="false" flipV="false" rot="0">
            <a:off x="10717507" y="326847"/>
            <a:ext cx="2022066" cy="1880521"/>
          </a:xfrm>
          <a:prstGeom prst="rect">
            <a:avLst/>
          </a:prstGeom>
        </p:spPr>
      </p:pic>
      <p:grpSp>
        <p:nvGrpSpPr>
          <p:cNvPr name="Group 7" id="7"/>
          <p:cNvGrpSpPr/>
          <p:nvPr/>
        </p:nvGrpSpPr>
        <p:grpSpPr>
          <a:xfrm rot="-5400000">
            <a:off x="9105251" y="-2178394"/>
            <a:ext cx="5663255" cy="11725642"/>
            <a:chOff x="0" y="0"/>
            <a:chExt cx="2263582" cy="4686696"/>
          </a:xfrm>
        </p:grpSpPr>
        <p:sp>
          <p:nvSpPr>
            <p:cNvPr name="Freeform 8" id="8"/>
            <p:cNvSpPr/>
            <p:nvPr/>
          </p:nvSpPr>
          <p:spPr>
            <a:xfrm>
              <a:off x="0" y="0"/>
              <a:ext cx="2263582" cy="4686696"/>
            </a:xfrm>
            <a:custGeom>
              <a:avLst/>
              <a:gdLst/>
              <a:ahLst/>
              <a:cxnLst/>
              <a:rect r="r" b="b" t="t" l="l"/>
              <a:pathLst>
                <a:path h="4686696" w="2263582">
                  <a:moveTo>
                    <a:pt x="2139122" y="4686696"/>
                  </a:moveTo>
                  <a:lnTo>
                    <a:pt x="124460" y="4686696"/>
                  </a:lnTo>
                  <a:cubicBezTo>
                    <a:pt x="55880" y="4686696"/>
                    <a:pt x="0" y="4630816"/>
                    <a:pt x="0" y="4562236"/>
                  </a:cubicBezTo>
                  <a:lnTo>
                    <a:pt x="0" y="124460"/>
                  </a:lnTo>
                  <a:cubicBezTo>
                    <a:pt x="0" y="55880"/>
                    <a:pt x="55880" y="0"/>
                    <a:pt x="124460" y="0"/>
                  </a:cubicBezTo>
                  <a:lnTo>
                    <a:pt x="2139122" y="0"/>
                  </a:lnTo>
                  <a:cubicBezTo>
                    <a:pt x="2207702" y="0"/>
                    <a:pt x="2263582" y="55880"/>
                    <a:pt x="2263582" y="124460"/>
                  </a:cubicBezTo>
                  <a:lnTo>
                    <a:pt x="2263582" y="4562236"/>
                  </a:lnTo>
                  <a:cubicBezTo>
                    <a:pt x="2263582" y="4630816"/>
                    <a:pt x="2207702" y="4686696"/>
                    <a:pt x="2139122" y="4686696"/>
                  </a:cubicBezTo>
                  <a:close/>
                </a:path>
              </a:pathLst>
            </a:custGeom>
            <a:solidFill>
              <a:srgbClr val="505051"/>
            </a:solidFill>
          </p:spPr>
        </p:sp>
      </p:grpSp>
      <p:pic>
        <p:nvPicPr>
          <p:cNvPr name="Picture 9" id="9"/>
          <p:cNvPicPr>
            <a:picLocks noChangeAspect="true"/>
          </p:cNvPicPr>
          <p:nvPr/>
        </p:nvPicPr>
        <p:blipFill>
          <a:blip r:embed="rId5"/>
          <a:srcRect l="0" t="0" r="0" b="0"/>
          <a:stretch>
            <a:fillRect/>
          </a:stretch>
        </p:blipFill>
        <p:spPr>
          <a:xfrm flipH="false" flipV="false" rot="0">
            <a:off x="13933029" y="4167271"/>
            <a:ext cx="477923" cy="619934"/>
          </a:xfrm>
          <a:prstGeom prst="rect">
            <a:avLst/>
          </a:prstGeom>
        </p:spPr>
      </p:pic>
      <p:pic>
        <p:nvPicPr>
          <p:cNvPr name="Picture 10" id="10"/>
          <p:cNvPicPr>
            <a:picLocks noChangeAspect="true"/>
          </p:cNvPicPr>
          <p:nvPr/>
        </p:nvPicPr>
        <p:blipFill>
          <a:blip r:embed="rId6"/>
          <a:srcRect l="0" t="0" r="0" b="0"/>
          <a:stretch>
            <a:fillRect/>
          </a:stretch>
        </p:blipFill>
        <p:spPr>
          <a:xfrm flipH="false" flipV="false" rot="0">
            <a:off x="6673213" y="1378507"/>
            <a:ext cx="10527332" cy="4611840"/>
          </a:xfrm>
          <a:prstGeom prst="rect">
            <a:avLst/>
          </a:prstGeom>
        </p:spPr>
      </p:pic>
      <p:grpSp>
        <p:nvGrpSpPr>
          <p:cNvPr name="Group 11" id="11"/>
          <p:cNvGrpSpPr/>
          <p:nvPr/>
        </p:nvGrpSpPr>
        <p:grpSpPr>
          <a:xfrm rot="0">
            <a:off x="581115" y="852800"/>
            <a:ext cx="5334106" cy="6150545"/>
            <a:chOff x="0" y="0"/>
            <a:chExt cx="7112141" cy="8200727"/>
          </a:xfrm>
        </p:grpSpPr>
        <p:sp>
          <p:nvSpPr>
            <p:cNvPr name="TextBox 12" id="12"/>
            <p:cNvSpPr txBox="true"/>
            <p:nvPr/>
          </p:nvSpPr>
          <p:spPr>
            <a:xfrm rot="0">
              <a:off x="0" y="66675"/>
              <a:ext cx="7112141" cy="2796970"/>
            </a:xfrm>
            <a:prstGeom prst="rect">
              <a:avLst/>
            </a:prstGeom>
          </p:spPr>
          <p:txBody>
            <a:bodyPr anchor="t" rtlCol="false" tIns="0" lIns="0" bIns="0" rIns="0">
              <a:spAutoFit/>
            </a:bodyPr>
            <a:lstStyle/>
            <a:p>
              <a:pPr>
                <a:lnSpc>
                  <a:spcPts val="8162"/>
                </a:lnSpc>
              </a:pPr>
              <a:r>
                <a:rPr lang="en-US" sz="7420" spc="-74">
                  <a:solidFill>
                    <a:srgbClr val="FFFFFF"/>
                  </a:solidFill>
                  <a:latin typeface="Muli Bold"/>
                </a:rPr>
                <a:t>View/Start</a:t>
              </a:r>
            </a:p>
            <a:p>
              <a:pPr>
                <a:lnSpc>
                  <a:spcPts val="8162"/>
                </a:lnSpc>
              </a:pPr>
              <a:r>
                <a:rPr lang="en-US" sz="7420" spc="-74">
                  <a:solidFill>
                    <a:srgbClr val="FFFFFF"/>
                  </a:solidFill>
                  <a:latin typeface="Muli Bold"/>
                </a:rPr>
                <a:t>Meeting</a:t>
              </a:r>
            </a:p>
          </p:txBody>
        </p:sp>
        <p:sp>
          <p:nvSpPr>
            <p:cNvPr name="TextBox 13" id="13"/>
            <p:cNvSpPr txBox="true"/>
            <p:nvPr/>
          </p:nvSpPr>
          <p:spPr>
            <a:xfrm rot="0">
              <a:off x="0" y="3643385"/>
              <a:ext cx="7112141" cy="4557342"/>
            </a:xfrm>
            <a:prstGeom prst="rect">
              <a:avLst/>
            </a:prstGeom>
          </p:spPr>
          <p:txBody>
            <a:bodyPr anchor="t" rtlCol="false" tIns="0" lIns="0" bIns="0" rIns="0">
              <a:spAutoFit/>
            </a:bodyPr>
            <a:lstStyle/>
            <a:p>
              <a:pPr>
                <a:lnSpc>
                  <a:spcPts val="4545"/>
                </a:lnSpc>
                <a:spcBef>
                  <a:spcPct val="0"/>
                </a:spcBef>
              </a:pPr>
              <a:r>
                <a:rPr lang="en-US" sz="3246">
                  <a:solidFill>
                    <a:srgbClr val="FFFFFF"/>
                  </a:solidFill>
                  <a:latin typeface="Muli Regular"/>
                </a:rPr>
                <a:t>You can view and start your meeting from SimpleVLE. Click the blue list icon button adjacent to the meeting you wish to view or start </a:t>
              </a:r>
            </a:p>
          </p:txBody>
        </p:sp>
      </p:grpSp>
      <p:sp>
        <p:nvSpPr>
          <p:cNvPr name="TextBox 14" id="14"/>
          <p:cNvSpPr txBox="true"/>
          <p:nvPr/>
        </p:nvSpPr>
        <p:spPr>
          <a:xfrm rot="0">
            <a:off x="3427831" y="7038050"/>
            <a:ext cx="17549442" cy="2220250"/>
          </a:xfrm>
          <a:prstGeom prst="rect">
            <a:avLst/>
          </a:prstGeom>
        </p:spPr>
        <p:txBody>
          <a:bodyPr anchor="t" rtlCol="false" tIns="0" lIns="0" bIns="0" rIns="0">
            <a:spAutoFit/>
          </a:bodyPr>
          <a:lstStyle/>
          <a:p>
            <a:pPr>
              <a:lnSpc>
                <a:spcPts val="8650"/>
              </a:lnSpc>
            </a:pPr>
            <a:r>
              <a:rPr lang="en-US" sz="7863" spc="-78">
                <a:solidFill>
                  <a:srgbClr val="F2D16A"/>
                </a:solidFill>
                <a:latin typeface="Muli Bold"/>
              </a:rPr>
              <a:t>Click</a:t>
            </a:r>
          </a:p>
          <a:p>
            <a:pPr>
              <a:lnSpc>
                <a:spcPts val="8650"/>
              </a:lnSpc>
            </a:pPr>
            <a:r>
              <a:rPr lang="en-US" sz="7863" spc="-78">
                <a:solidFill>
                  <a:srgbClr val="F2D16A"/>
                </a:solidFill>
                <a:latin typeface="Muli Bold"/>
              </a:rPr>
              <a:t>the blue list icon button</a:t>
            </a:r>
          </a:p>
        </p:txBody>
      </p:sp>
      <p:pic>
        <p:nvPicPr>
          <p:cNvPr name="Picture 15" id="15"/>
          <p:cNvPicPr>
            <a:picLocks noChangeAspect="true"/>
          </p:cNvPicPr>
          <p:nvPr/>
        </p:nvPicPr>
        <p:blipFill>
          <a:blip r:embed="rId5"/>
          <a:srcRect l="0" t="0" r="0" b="0"/>
          <a:stretch>
            <a:fillRect/>
          </a:stretch>
        </p:blipFill>
        <p:spPr>
          <a:xfrm flipH="false" flipV="false" rot="0">
            <a:off x="15617880" y="4039637"/>
            <a:ext cx="477923" cy="619934"/>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48C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084770" y="7251032"/>
            <a:ext cx="2022066" cy="1880521"/>
          </a:xfrm>
          <a:prstGeom prst="rect">
            <a:avLst/>
          </a:prstGeom>
        </p:spPr>
      </p:pic>
      <p:grpSp>
        <p:nvGrpSpPr>
          <p:cNvPr name="Group 3" id="3"/>
          <p:cNvGrpSpPr/>
          <p:nvPr/>
        </p:nvGrpSpPr>
        <p:grpSpPr>
          <a:xfrm rot="-10800000">
            <a:off x="16492091" y="8537985"/>
            <a:ext cx="720315" cy="720315"/>
            <a:chOff x="0" y="0"/>
            <a:chExt cx="960421" cy="960421"/>
          </a:xfrm>
        </p:grpSpPr>
        <p:pic>
          <p:nvPicPr>
            <p:cNvPr name="Picture 4" id="4"/>
            <p:cNvPicPr>
              <a:picLocks noChangeAspect="true"/>
            </p:cNvPicPr>
            <p:nvPr/>
          </p:nvPicPr>
          <p:blipFill>
            <a:blip r:embed="rId3"/>
            <a:srcRect l="0" t="0" r="0" b="0"/>
            <a:stretch>
              <a:fillRect/>
            </a:stretch>
          </p:blipFill>
          <p:spPr>
            <a:xfrm flipH="false" flipV="false" rot="-10800000">
              <a:off x="0" y="0"/>
              <a:ext cx="960421" cy="960421"/>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234750" y="234750"/>
              <a:ext cx="490920" cy="490920"/>
            </a:xfrm>
            <a:prstGeom prst="rect">
              <a:avLst/>
            </a:prstGeom>
          </p:spPr>
        </p:pic>
      </p:grpSp>
      <p:pic>
        <p:nvPicPr>
          <p:cNvPr name="Picture 6" id="6"/>
          <p:cNvPicPr>
            <a:picLocks noChangeAspect="true"/>
          </p:cNvPicPr>
          <p:nvPr/>
        </p:nvPicPr>
        <p:blipFill>
          <a:blip r:embed="rId2"/>
          <a:srcRect l="0" t="0" r="0" b="0"/>
          <a:stretch>
            <a:fillRect/>
          </a:stretch>
        </p:blipFill>
        <p:spPr>
          <a:xfrm flipH="false" flipV="false" rot="0">
            <a:off x="10717507" y="326847"/>
            <a:ext cx="2022066" cy="1880521"/>
          </a:xfrm>
          <a:prstGeom prst="rect">
            <a:avLst/>
          </a:prstGeom>
        </p:spPr>
      </p:pic>
      <p:grpSp>
        <p:nvGrpSpPr>
          <p:cNvPr name="Group 7" id="7"/>
          <p:cNvGrpSpPr/>
          <p:nvPr/>
        </p:nvGrpSpPr>
        <p:grpSpPr>
          <a:xfrm rot="-5400000">
            <a:off x="9105251" y="-2178394"/>
            <a:ext cx="5663255" cy="11725642"/>
            <a:chOff x="0" y="0"/>
            <a:chExt cx="2263582" cy="4686696"/>
          </a:xfrm>
        </p:grpSpPr>
        <p:sp>
          <p:nvSpPr>
            <p:cNvPr name="Freeform 8" id="8"/>
            <p:cNvSpPr/>
            <p:nvPr/>
          </p:nvSpPr>
          <p:spPr>
            <a:xfrm>
              <a:off x="0" y="0"/>
              <a:ext cx="2263582" cy="4686696"/>
            </a:xfrm>
            <a:custGeom>
              <a:avLst/>
              <a:gdLst/>
              <a:ahLst/>
              <a:cxnLst/>
              <a:rect r="r" b="b" t="t" l="l"/>
              <a:pathLst>
                <a:path h="4686696" w="2263582">
                  <a:moveTo>
                    <a:pt x="2139122" y="4686696"/>
                  </a:moveTo>
                  <a:lnTo>
                    <a:pt x="124460" y="4686696"/>
                  </a:lnTo>
                  <a:cubicBezTo>
                    <a:pt x="55880" y="4686696"/>
                    <a:pt x="0" y="4630816"/>
                    <a:pt x="0" y="4562236"/>
                  </a:cubicBezTo>
                  <a:lnTo>
                    <a:pt x="0" y="124460"/>
                  </a:lnTo>
                  <a:cubicBezTo>
                    <a:pt x="0" y="55880"/>
                    <a:pt x="55880" y="0"/>
                    <a:pt x="124460" y="0"/>
                  </a:cubicBezTo>
                  <a:lnTo>
                    <a:pt x="2139122" y="0"/>
                  </a:lnTo>
                  <a:cubicBezTo>
                    <a:pt x="2207702" y="0"/>
                    <a:pt x="2263582" y="55880"/>
                    <a:pt x="2263582" y="124460"/>
                  </a:cubicBezTo>
                  <a:lnTo>
                    <a:pt x="2263582" y="4562236"/>
                  </a:lnTo>
                  <a:cubicBezTo>
                    <a:pt x="2263582" y="4630816"/>
                    <a:pt x="2207702" y="4686696"/>
                    <a:pt x="2139122" y="4686696"/>
                  </a:cubicBezTo>
                  <a:close/>
                </a:path>
              </a:pathLst>
            </a:custGeom>
            <a:solidFill>
              <a:srgbClr val="505051"/>
            </a:solidFill>
          </p:spPr>
        </p:sp>
      </p:grpSp>
      <p:sp>
        <p:nvSpPr>
          <p:cNvPr name="TextBox 9" id="9"/>
          <p:cNvSpPr txBox="true"/>
          <p:nvPr/>
        </p:nvSpPr>
        <p:spPr>
          <a:xfrm rot="0">
            <a:off x="6310049" y="6911303"/>
            <a:ext cx="17549442" cy="2220250"/>
          </a:xfrm>
          <a:prstGeom prst="rect">
            <a:avLst/>
          </a:prstGeom>
        </p:spPr>
        <p:txBody>
          <a:bodyPr anchor="t" rtlCol="false" tIns="0" lIns="0" bIns="0" rIns="0">
            <a:spAutoFit/>
          </a:bodyPr>
          <a:lstStyle/>
          <a:p>
            <a:pPr>
              <a:lnSpc>
                <a:spcPts val="8650"/>
              </a:lnSpc>
            </a:pPr>
            <a:r>
              <a:rPr lang="en-US" sz="7863" spc="-78">
                <a:solidFill>
                  <a:srgbClr val="F2D16A"/>
                </a:solidFill>
                <a:latin typeface="Muli Bold"/>
              </a:rPr>
              <a:t>Click</a:t>
            </a:r>
          </a:p>
          <a:p>
            <a:pPr>
              <a:lnSpc>
                <a:spcPts val="8650"/>
              </a:lnSpc>
            </a:pPr>
            <a:r>
              <a:rPr lang="en-US" sz="7863" spc="-78">
                <a:solidFill>
                  <a:srgbClr val="F2D16A"/>
                </a:solidFill>
                <a:latin typeface="Muli Bold"/>
              </a:rPr>
              <a:t>Start meeting</a:t>
            </a:r>
          </a:p>
        </p:txBody>
      </p:sp>
      <p:pic>
        <p:nvPicPr>
          <p:cNvPr name="Picture 10" id="10"/>
          <p:cNvPicPr>
            <a:picLocks noChangeAspect="true"/>
          </p:cNvPicPr>
          <p:nvPr/>
        </p:nvPicPr>
        <p:blipFill>
          <a:blip r:embed="rId5"/>
          <a:srcRect l="0" t="0" r="0" b="0"/>
          <a:stretch>
            <a:fillRect/>
          </a:stretch>
        </p:blipFill>
        <p:spPr>
          <a:xfrm flipH="false" flipV="false" rot="0">
            <a:off x="6723765" y="1267107"/>
            <a:ext cx="10426227" cy="4846188"/>
          </a:xfrm>
          <a:prstGeom prst="rect">
            <a:avLst/>
          </a:prstGeom>
        </p:spPr>
      </p:pic>
      <p:pic>
        <p:nvPicPr>
          <p:cNvPr name="Picture 11" id="11"/>
          <p:cNvPicPr>
            <a:picLocks noChangeAspect="true"/>
          </p:cNvPicPr>
          <p:nvPr/>
        </p:nvPicPr>
        <p:blipFill>
          <a:blip r:embed="rId6"/>
          <a:srcRect l="0" t="0" r="0" b="0"/>
          <a:stretch>
            <a:fillRect/>
          </a:stretch>
        </p:blipFill>
        <p:spPr>
          <a:xfrm flipH="false" flipV="false" rot="0">
            <a:off x="15617880" y="5803328"/>
            <a:ext cx="477923" cy="619934"/>
          </a:xfrm>
          <a:prstGeom prst="rect">
            <a:avLst/>
          </a:prstGeom>
        </p:spPr>
      </p:pic>
      <p:grpSp>
        <p:nvGrpSpPr>
          <p:cNvPr name="Group 12" id="12"/>
          <p:cNvGrpSpPr/>
          <p:nvPr/>
        </p:nvGrpSpPr>
        <p:grpSpPr>
          <a:xfrm rot="0">
            <a:off x="581115" y="1140934"/>
            <a:ext cx="5334106" cy="5574277"/>
            <a:chOff x="0" y="0"/>
            <a:chExt cx="7112141" cy="7432370"/>
          </a:xfrm>
        </p:grpSpPr>
        <p:sp>
          <p:nvSpPr>
            <p:cNvPr name="TextBox 13" id="13"/>
            <p:cNvSpPr txBox="true"/>
            <p:nvPr/>
          </p:nvSpPr>
          <p:spPr>
            <a:xfrm rot="0">
              <a:off x="0" y="66675"/>
              <a:ext cx="7112141" cy="2796970"/>
            </a:xfrm>
            <a:prstGeom prst="rect">
              <a:avLst/>
            </a:prstGeom>
          </p:spPr>
          <p:txBody>
            <a:bodyPr anchor="t" rtlCol="false" tIns="0" lIns="0" bIns="0" rIns="0">
              <a:spAutoFit/>
            </a:bodyPr>
            <a:lstStyle/>
            <a:p>
              <a:pPr>
                <a:lnSpc>
                  <a:spcPts val="8162"/>
                </a:lnSpc>
              </a:pPr>
              <a:r>
                <a:rPr lang="en-US" sz="7420" spc="-74">
                  <a:solidFill>
                    <a:srgbClr val="FFFFFF"/>
                  </a:solidFill>
                  <a:latin typeface="Muli Bold"/>
                </a:rPr>
                <a:t>Start</a:t>
              </a:r>
            </a:p>
            <a:p>
              <a:pPr>
                <a:lnSpc>
                  <a:spcPts val="8162"/>
                </a:lnSpc>
              </a:pPr>
              <a:r>
                <a:rPr lang="en-US" sz="7420" spc="-74">
                  <a:solidFill>
                    <a:srgbClr val="FFFFFF"/>
                  </a:solidFill>
                  <a:latin typeface="Muli Bold"/>
                </a:rPr>
                <a:t>Meeting</a:t>
              </a:r>
            </a:p>
          </p:txBody>
        </p:sp>
        <p:sp>
          <p:nvSpPr>
            <p:cNvPr name="TextBox 14" id="14"/>
            <p:cNvSpPr txBox="true"/>
            <p:nvPr/>
          </p:nvSpPr>
          <p:spPr>
            <a:xfrm rot="0">
              <a:off x="0" y="3643385"/>
              <a:ext cx="7112141" cy="3788985"/>
            </a:xfrm>
            <a:prstGeom prst="rect">
              <a:avLst/>
            </a:prstGeom>
          </p:spPr>
          <p:txBody>
            <a:bodyPr anchor="t" rtlCol="false" tIns="0" lIns="0" bIns="0" rIns="0">
              <a:spAutoFit/>
            </a:bodyPr>
            <a:lstStyle/>
            <a:p>
              <a:pPr>
                <a:lnSpc>
                  <a:spcPts val="4545"/>
                </a:lnSpc>
                <a:spcBef>
                  <a:spcPct val="0"/>
                </a:spcBef>
              </a:pPr>
              <a:r>
                <a:rPr lang="en-US" sz="3246">
                  <a:solidFill>
                    <a:srgbClr val="FFFFFF"/>
                  </a:solidFill>
                  <a:latin typeface="Muli Regular"/>
                </a:rPr>
                <a:t>You can start your meeting by clicking the Start Meeting button or you can copy the URL and start using it.</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048C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185320" y="6725079"/>
            <a:ext cx="2022066" cy="1880521"/>
          </a:xfrm>
          <a:prstGeom prst="rect">
            <a:avLst/>
          </a:prstGeom>
        </p:spPr>
      </p:pic>
      <p:grpSp>
        <p:nvGrpSpPr>
          <p:cNvPr name="Group 3" id="3"/>
          <p:cNvGrpSpPr/>
          <p:nvPr/>
        </p:nvGrpSpPr>
        <p:grpSpPr>
          <a:xfrm rot="-10800000">
            <a:off x="16592641" y="8012031"/>
            <a:ext cx="720315" cy="720315"/>
            <a:chOff x="0" y="0"/>
            <a:chExt cx="960421" cy="960421"/>
          </a:xfrm>
        </p:grpSpPr>
        <p:pic>
          <p:nvPicPr>
            <p:cNvPr name="Picture 4" id="4"/>
            <p:cNvPicPr>
              <a:picLocks noChangeAspect="true"/>
            </p:cNvPicPr>
            <p:nvPr/>
          </p:nvPicPr>
          <p:blipFill>
            <a:blip r:embed="rId3"/>
            <a:srcRect l="0" t="0" r="0" b="0"/>
            <a:stretch>
              <a:fillRect/>
            </a:stretch>
          </p:blipFill>
          <p:spPr>
            <a:xfrm flipH="false" flipV="false" rot="-10800000">
              <a:off x="0" y="0"/>
              <a:ext cx="960421" cy="960421"/>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234750" y="234750"/>
              <a:ext cx="490920" cy="490920"/>
            </a:xfrm>
            <a:prstGeom prst="rect">
              <a:avLst/>
            </a:prstGeom>
          </p:spPr>
        </p:pic>
      </p:grpSp>
      <p:pic>
        <p:nvPicPr>
          <p:cNvPr name="Picture 6" id="6"/>
          <p:cNvPicPr>
            <a:picLocks noChangeAspect="true"/>
          </p:cNvPicPr>
          <p:nvPr/>
        </p:nvPicPr>
        <p:blipFill>
          <a:blip r:embed="rId2"/>
          <a:srcRect l="0" t="0" r="0" b="0"/>
          <a:stretch>
            <a:fillRect/>
          </a:stretch>
        </p:blipFill>
        <p:spPr>
          <a:xfrm flipH="false" flipV="false" rot="0">
            <a:off x="10818057" y="-199107"/>
            <a:ext cx="2022066" cy="1880521"/>
          </a:xfrm>
          <a:prstGeom prst="rect">
            <a:avLst/>
          </a:prstGeom>
        </p:spPr>
      </p:pic>
      <p:grpSp>
        <p:nvGrpSpPr>
          <p:cNvPr name="Group 7" id="7"/>
          <p:cNvGrpSpPr/>
          <p:nvPr/>
        </p:nvGrpSpPr>
        <p:grpSpPr>
          <a:xfrm rot="-5400000">
            <a:off x="7053473" y="-955571"/>
            <a:ext cx="9094544" cy="12011180"/>
            <a:chOff x="0" y="0"/>
            <a:chExt cx="3391401" cy="4479029"/>
          </a:xfrm>
        </p:grpSpPr>
        <p:sp>
          <p:nvSpPr>
            <p:cNvPr name="Freeform 8" id="8"/>
            <p:cNvSpPr/>
            <p:nvPr/>
          </p:nvSpPr>
          <p:spPr>
            <a:xfrm>
              <a:off x="0" y="0"/>
              <a:ext cx="3391401" cy="4479029"/>
            </a:xfrm>
            <a:custGeom>
              <a:avLst/>
              <a:gdLst/>
              <a:ahLst/>
              <a:cxnLst/>
              <a:rect r="r" b="b" t="t" l="l"/>
              <a:pathLst>
                <a:path h="4479029" w="3391401">
                  <a:moveTo>
                    <a:pt x="3266941" y="4479029"/>
                  </a:moveTo>
                  <a:lnTo>
                    <a:pt x="124460" y="4479029"/>
                  </a:lnTo>
                  <a:cubicBezTo>
                    <a:pt x="55880" y="4479029"/>
                    <a:pt x="0" y="4423149"/>
                    <a:pt x="0" y="4354569"/>
                  </a:cubicBezTo>
                  <a:lnTo>
                    <a:pt x="0" y="124460"/>
                  </a:lnTo>
                  <a:cubicBezTo>
                    <a:pt x="0" y="55880"/>
                    <a:pt x="55880" y="0"/>
                    <a:pt x="124460" y="0"/>
                  </a:cubicBezTo>
                  <a:lnTo>
                    <a:pt x="3266941" y="0"/>
                  </a:lnTo>
                  <a:cubicBezTo>
                    <a:pt x="3335520" y="0"/>
                    <a:pt x="3391401" y="55880"/>
                    <a:pt x="3391401" y="124460"/>
                  </a:cubicBezTo>
                  <a:lnTo>
                    <a:pt x="3391401" y="4354569"/>
                  </a:lnTo>
                  <a:cubicBezTo>
                    <a:pt x="3391401" y="4423149"/>
                    <a:pt x="3335520" y="4479029"/>
                    <a:pt x="3266941" y="4479029"/>
                  </a:cubicBezTo>
                  <a:close/>
                </a:path>
              </a:pathLst>
            </a:custGeom>
            <a:solidFill>
              <a:srgbClr val="505051"/>
            </a:solidFill>
          </p:spPr>
        </p:sp>
      </p:grpSp>
      <p:pic>
        <p:nvPicPr>
          <p:cNvPr name="Picture 9" id="9"/>
          <p:cNvPicPr>
            <a:picLocks noChangeAspect="true"/>
          </p:cNvPicPr>
          <p:nvPr/>
        </p:nvPicPr>
        <p:blipFill>
          <a:blip r:embed="rId5"/>
          <a:srcRect l="0" t="0" r="0" b="0"/>
          <a:stretch>
            <a:fillRect/>
          </a:stretch>
        </p:blipFill>
        <p:spPr>
          <a:xfrm flipH="false" flipV="false" rot="0">
            <a:off x="6015771" y="741154"/>
            <a:ext cx="11206371" cy="8523901"/>
          </a:xfrm>
          <a:prstGeom prst="rect">
            <a:avLst/>
          </a:prstGeom>
        </p:spPr>
      </p:pic>
      <p:grpSp>
        <p:nvGrpSpPr>
          <p:cNvPr name="Group 10" id="10"/>
          <p:cNvGrpSpPr/>
          <p:nvPr/>
        </p:nvGrpSpPr>
        <p:grpSpPr>
          <a:xfrm rot="0">
            <a:off x="593684" y="741154"/>
            <a:ext cx="4708791" cy="7632573"/>
            <a:chOff x="0" y="0"/>
            <a:chExt cx="6278388" cy="10176764"/>
          </a:xfrm>
        </p:grpSpPr>
        <p:sp>
          <p:nvSpPr>
            <p:cNvPr name="TextBox 11" id="11"/>
            <p:cNvSpPr txBox="true"/>
            <p:nvPr/>
          </p:nvSpPr>
          <p:spPr>
            <a:xfrm rot="0">
              <a:off x="0" y="66675"/>
              <a:ext cx="6278388" cy="2353304"/>
            </a:xfrm>
            <a:prstGeom prst="rect">
              <a:avLst/>
            </a:prstGeom>
          </p:spPr>
          <p:txBody>
            <a:bodyPr anchor="t" rtlCol="false" tIns="0" lIns="0" bIns="0" rIns="0">
              <a:spAutoFit/>
            </a:bodyPr>
            <a:lstStyle/>
            <a:p>
              <a:pPr>
                <a:lnSpc>
                  <a:spcPts val="6898"/>
                </a:lnSpc>
              </a:pPr>
              <a:r>
                <a:rPr lang="en-US" sz="6271" spc="-62">
                  <a:solidFill>
                    <a:srgbClr val="FFFFFF"/>
                  </a:solidFill>
                  <a:latin typeface="Muli Bold"/>
                </a:rPr>
                <a:t>Student</a:t>
              </a:r>
            </a:p>
            <a:p>
              <a:pPr>
                <a:lnSpc>
                  <a:spcPts val="6898"/>
                </a:lnSpc>
              </a:pPr>
              <a:r>
                <a:rPr lang="en-US" sz="6271" spc="-62">
                  <a:solidFill>
                    <a:srgbClr val="FFFFFF"/>
                  </a:solidFill>
                  <a:latin typeface="Muli Bold"/>
                </a:rPr>
                <a:t>Perspective</a:t>
              </a:r>
            </a:p>
          </p:txBody>
        </p:sp>
        <p:sp>
          <p:nvSpPr>
            <p:cNvPr name="TextBox 12" id="12"/>
            <p:cNvSpPr txBox="true"/>
            <p:nvPr/>
          </p:nvSpPr>
          <p:spPr>
            <a:xfrm rot="0">
              <a:off x="0" y="3070060"/>
              <a:ext cx="6278388" cy="7106704"/>
            </a:xfrm>
            <a:prstGeom prst="rect">
              <a:avLst/>
            </a:prstGeom>
          </p:spPr>
          <p:txBody>
            <a:bodyPr anchor="t" rtlCol="false" tIns="0" lIns="0" bIns="0" rIns="0">
              <a:spAutoFit/>
            </a:bodyPr>
            <a:lstStyle/>
            <a:p>
              <a:pPr>
                <a:lnSpc>
                  <a:spcPts val="3841"/>
                </a:lnSpc>
                <a:spcBef>
                  <a:spcPct val="0"/>
                </a:spcBef>
              </a:pPr>
              <a:r>
                <a:rPr lang="en-US" sz="2743">
                  <a:solidFill>
                    <a:srgbClr val="FFFFFF"/>
                  </a:solidFill>
                  <a:latin typeface="Muli Regular"/>
                </a:rPr>
                <a:t>Here is what the student will see when he or she has been invited to a Zoom meeting when they log into SimpleVLE. If the meeting is ongoing, they will be able to join. If the meeting is scheduled for later, they will see a date and time for when the meeting is scheduled to start.</a:t>
              </a:r>
            </a:p>
          </p:txBody>
        </p:sp>
      </p:grpSp>
      <p:pic>
        <p:nvPicPr>
          <p:cNvPr name="Picture 13" id="13"/>
          <p:cNvPicPr>
            <a:picLocks noChangeAspect="true"/>
          </p:cNvPicPr>
          <p:nvPr/>
        </p:nvPicPr>
        <p:blipFill>
          <a:blip r:embed="rId6"/>
          <a:srcRect l="0" t="0" r="0" b="0"/>
          <a:stretch>
            <a:fillRect/>
          </a:stretch>
        </p:blipFill>
        <p:spPr>
          <a:xfrm flipH="false" flipV="false" rot="0">
            <a:off x="8239063" y="4740052"/>
            <a:ext cx="477923" cy="619934"/>
          </a:xfrm>
          <a:prstGeom prst="rect">
            <a:avLst/>
          </a:prstGeom>
        </p:spPr>
      </p:pic>
      <p:sp>
        <p:nvSpPr>
          <p:cNvPr name="TextBox 14" id="14"/>
          <p:cNvSpPr txBox="true"/>
          <p:nvPr/>
        </p:nvSpPr>
        <p:spPr>
          <a:xfrm rot="0">
            <a:off x="1877417" y="8400764"/>
            <a:ext cx="8745074" cy="1115771"/>
          </a:xfrm>
          <a:prstGeom prst="rect">
            <a:avLst/>
          </a:prstGeom>
        </p:spPr>
        <p:txBody>
          <a:bodyPr anchor="t" rtlCol="false" tIns="0" lIns="0" bIns="0" rIns="0">
            <a:spAutoFit/>
          </a:bodyPr>
          <a:lstStyle/>
          <a:p>
            <a:pPr>
              <a:lnSpc>
                <a:spcPts val="4310"/>
              </a:lnSpc>
            </a:pPr>
            <a:r>
              <a:rPr lang="en-US" sz="3918" spc="-39">
                <a:solidFill>
                  <a:srgbClr val="F2D16A"/>
                </a:solidFill>
                <a:latin typeface="Muli Bold"/>
              </a:rPr>
              <a:t>Click</a:t>
            </a:r>
          </a:p>
          <a:p>
            <a:pPr>
              <a:lnSpc>
                <a:spcPts val="4310"/>
              </a:lnSpc>
            </a:pPr>
            <a:r>
              <a:rPr lang="en-US" sz="3918" spc="-39">
                <a:solidFill>
                  <a:srgbClr val="F2D16A"/>
                </a:solidFill>
                <a:latin typeface="Muli Bold"/>
              </a:rPr>
              <a:t>Meeting Link</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48C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185320" y="6725079"/>
            <a:ext cx="2022066" cy="1880521"/>
          </a:xfrm>
          <a:prstGeom prst="rect">
            <a:avLst/>
          </a:prstGeom>
        </p:spPr>
      </p:pic>
      <p:grpSp>
        <p:nvGrpSpPr>
          <p:cNvPr name="Group 3" id="3"/>
          <p:cNvGrpSpPr/>
          <p:nvPr/>
        </p:nvGrpSpPr>
        <p:grpSpPr>
          <a:xfrm rot="-10800000">
            <a:off x="16592641" y="8012031"/>
            <a:ext cx="720315" cy="720315"/>
            <a:chOff x="0" y="0"/>
            <a:chExt cx="960421" cy="960421"/>
          </a:xfrm>
        </p:grpSpPr>
        <p:pic>
          <p:nvPicPr>
            <p:cNvPr name="Picture 4" id="4"/>
            <p:cNvPicPr>
              <a:picLocks noChangeAspect="true"/>
            </p:cNvPicPr>
            <p:nvPr/>
          </p:nvPicPr>
          <p:blipFill>
            <a:blip r:embed="rId3"/>
            <a:srcRect l="0" t="0" r="0" b="0"/>
            <a:stretch>
              <a:fillRect/>
            </a:stretch>
          </p:blipFill>
          <p:spPr>
            <a:xfrm flipH="false" flipV="false" rot="-10800000">
              <a:off x="0" y="0"/>
              <a:ext cx="960421" cy="960421"/>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234750" y="234750"/>
              <a:ext cx="490920" cy="490920"/>
            </a:xfrm>
            <a:prstGeom prst="rect">
              <a:avLst/>
            </a:prstGeom>
          </p:spPr>
        </p:pic>
      </p:grpSp>
      <p:pic>
        <p:nvPicPr>
          <p:cNvPr name="Picture 6" id="6"/>
          <p:cNvPicPr>
            <a:picLocks noChangeAspect="true"/>
          </p:cNvPicPr>
          <p:nvPr/>
        </p:nvPicPr>
        <p:blipFill>
          <a:blip r:embed="rId2"/>
          <a:srcRect l="0" t="0" r="0" b="0"/>
          <a:stretch>
            <a:fillRect/>
          </a:stretch>
        </p:blipFill>
        <p:spPr>
          <a:xfrm flipH="false" flipV="false" rot="0">
            <a:off x="10818057" y="-199107"/>
            <a:ext cx="2022066" cy="1880521"/>
          </a:xfrm>
          <a:prstGeom prst="rect">
            <a:avLst/>
          </a:prstGeom>
        </p:spPr>
      </p:pic>
      <p:grpSp>
        <p:nvGrpSpPr>
          <p:cNvPr name="Group 7" id="7"/>
          <p:cNvGrpSpPr/>
          <p:nvPr/>
        </p:nvGrpSpPr>
        <p:grpSpPr>
          <a:xfrm rot="-5400000">
            <a:off x="7411116" y="-47146"/>
            <a:ext cx="8062559" cy="9766490"/>
            <a:chOff x="0" y="0"/>
            <a:chExt cx="3391401" cy="4108135"/>
          </a:xfrm>
        </p:grpSpPr>
        <p:sp>
          <p:nvSpPr>
            <p:cNvPr name="Freeform 8" id="8"/>
            <p:cNvSpPr/>
            <p:nvPr/>
          </p:nvSpPr>
          <p:spPr>
            <a:xfrm>
              <a:off x="0" y="0"/>
              <a:ext cx="3391401" cy="4108135"/>
            </a:xfrm>
            <a:custGeom>
              <a:avLst/>
              <a:gdLst/>
              <a:ahLst/>
              <a:cxnLst/>
              <a:rect r="r" b="b" t="t" l="l"/>
              <a:pathLst>
                <a:path h="4108135" w="3391401">
                  <a:moveTo>
                    <a:pt x="3266941" y="4108135"/>
                  </a:moveTo>
                  <a:lnTo>
                    <a:pt x="124460" y="4108135"/>
                  </a:lnTo>
                  <a:cubicBezTo>
                    <a:pt x="55880" y="4108135"/>
                    <a:pt x="0" y="4052255"/>
                    <a:pt x="0" y="3983675"/>
                  </a:cubicBezTo>
                  <a:lnTo>
                    <a:pt x="0" y="124460"/>
                  </a:lnTo>
                  <a:cubicBezTo>
                    <a:pt x="0" y="55880"/>
                    <a:pt x="55880" y="0"/>
                    <a:pt x="124460" y="0"/>
                  </a:cubicBezTo>
                  <a:lnTo>
                    <a:pt x="3266941" y="0"/>
                  </a:lnTo>
                  <a:cubicBezTo>
                    <a:pt x="3335520" y="0"/>
                    <a:pt x="3391401" y="55880"/>
                    <a:pt x="3391401" y="124460"/>
                  </a:cubicBezTo>
                  <a:lnTo>
                    <a:pt x="3391401" y="3983675"/>
                  </a:lnTo>
                  <a:cubicBezTo>
                    <a:pt x="3391401" y="4052255"/>
                    <a:pt x="3335520" y="4108135"/>
                    <a:pt x="3266941" y="4108135"/>
                  </a:cubicBezTo>
                  <a:close/>
                </a:path>
              </a:pathLst>
            </a:custGeom>
            <a:solidFill>
              <a:srgbClr val="505051"/>
            </a:solidFill>
          </p:spPr>
        </p:sp>
      </p:grpSp>
      <p:grpSp>
        <p:nvGrpSpPr>
          <p:cNvPr name="Group 9" id="9"/>
          <p:cNvGrpSpPr/>
          <p:nvPr/>
        </p:nvGrpSpPr>
        <p:grpSpPr>
          <a:xfrm rot="0">
            <a:off x="763845" y="1079330"/>
            <a:ext cx="5126460" cy="7526270"/>
            <a:chOff x="0" y="0"/>
            <a:chExt cx="6835280" cy="10035027"/>
          </a:xfrm>
        </p:grpSpPr>
        <p:sp>
          <p:nvSpPr>
            <p:cNvPr name="TextBox 10" id="10"/>
            <p:cNvSpPr txBox="true"/>
            <p:nvPr/>
          </p:nvSpPr>
          <p:spPr>
            <a:xfrm rot="0">
              <a:off x="0" y="66675"/>
              <a:ext cx="6835280" cy="3510199"/>
            </a:xfrm>
            <a:prstGeom prst="rect">
              <a:avLst/>
            </a:prstGeom>
          </p:spPr>
          <p:txBody>
            <a:bodyPr anchor="t" rtlCol="false" tIns="0" lIns="0" bIns="0" rIns="0">
              <a:spAutoFit/>
            </a:bodyPr>
            <a:lstStyle/>
            <a:p>
              <a:pPr>
                <a:lnSpc>
                  <a:spcPts val="6898"/>
                </a:lnSpc>
              </a:pPr>
              <a:r>
                <a:rPr lang="en-US" sz="6271" spc="-62">
                  <a:solidFill>
                    <a:srgbClr val="FFFFFF"/>
                  </a:solidFill>
                  <a:latin typeface="Muli Bold"/>
                </a:rPr>
                <a:t>Student</a:t>
              </a:r>
            </a:p>
            <a:p>
              <a:pPr>
                <a:lnSpc>
                  <a:spcPts val="6898"/>
                </a:lnSpc>
              </a:pPr>
              <a:r>
                <a:rPr lang="en-US" sz="6271" spc="-62">
                  <a:solidFill>
                    <a:srgbClr val="FFFFFF"/>
                  </a:solidFill>
                  <a:latin typeface="Muli Bold"/>
                </a:rPr>
                <a:t>Joining Meeting</a:t>
              </a:r>
            </a:p>
          </p:txBody>
        </p:sp>
        <p:sp>
          <p:nvSpPr>
            <p:cNvPr name="TextBox 11" id="11"/>
            <p:cNvSpPr txBox="true"/>
            <p:nvPr/>
          </p:nvSpPr>
          <p:spPr>
            <a:xfrm rot="0">
              <a:off x="0" y="4226954"/>
              <a:ext cx="6835280" cy="5808073"/>
            </a:xfrm>
            <a:prstGeom prst="rect">
              <a:avLst/>
            </a:prstGeom>
          </p:spPr>
          <p:txBody>
            <a:bodyPr anchor="t" rtlCol="false" tIns="0" lIns="0" bIns="0" rIns="0">
              <a:spAutoFit/>
            </a:bodyPr>
            <a:lstStyle/>
            <a:p>
              <a:pPr>
                <a:lnSpc>
                  <a:spcPts val="3841"/>
                </a:lnSpc>
                <a:spcBef>
                  <a:spcPct val="0"/>
                </a:spcBef>
              </a:pPr>
              <a:r>
                <a:rPr lang="en-US" sz="2743">
                  <a:solidFill>
                    <a:srgbClr val="FFFFFF"/>
                  </a:solidFill>
                  <a:latin typeface="Muli Regular"/>
                </a:rPr>
                <a:t>After clicking the link, the student will be able to view the Meeting topic, start time, and password. If the meeting has started the student will be able to click the Join Meeting button for the download version or the Web-Client Join URL to join meeting in browser.</a:t>
              </a:r>
            </a:p>
          </p:txBody>
        </p:sp>
      </p:grpSp>
      <p:pic>
        <p:nvPicPr>
          <p:cNvPr name="Picture 12" id="12"/>
          <p:cNvPicPr>
            <a:picLocks noChangeAspect="true"/>
          </p:cNvPicPr>
          <p:nvPr/>
        </p:nvPicPr>
        <p:blipFill>
          <a:blip r:embed="rId5"/>
          <a:srcRect l="0" t="0" r="0" b="0"/>
          <a:stretch>
            <a:fillRect/>
          </a:stretch>
        </p:blipFill>
        <p:spPr>
          <a:xfrm flipH="false" flipV="false" rot="0">
            <a:off x="7146419" y="1306365"/>
            <a:ext cx="8591952" cy="7059469"/>
          </a:xfrm>
          <a:prstGeom prst="rect">
            <a:avLst/>
          </a:prstGeom>
        </p:spPr>
      </p:pic>
      <p:grpSp>
        <p:nvGrpSpPr>
          <p:cNvPr name="Group 13" id="13"/>
          <p:cNvGrpSpPr/>
          <p:nvPr/>
        </p:nvGrpSpPr>
        <p:grpSpPr>
          <a:xfrm rot="-5400000">
            <a:off x="11270961" y="-3359061"/>
            <a:ext cx="342870" cy="9118393"/>
            <a:chOff x="0" y="0"/>
            <a:chExt cx="660400" cy="17562884"/>
          </a:xfrm>
        </p:grpSpPr>
        <p:sp>
          <p:nvSpPr>
            <p:cNvPr name="Freeform 14" id="14"/>
            <p:cNvSpPr/>
            <p:nvPr/>
          </p:nvSpPr>
          <p:spPr>
            <a:xfrm>
              <a:off x="0" y="0"/>
              <a:ext cx="660400" cy="17562885"/>
            </a:xfrm>
            <a:custGeom>
              <a:avLst/>
              <a:gdLst/>
              <a:ahLst/>
              <a:cxnLst/>
              <a:rect r="r" b="b" t="t" l="l"/>
              <a:pathLst>
                <a:path h="17562885" w="660400">
                  <a:moveTo>
                    <a:pt x="535940" y="17562885"/>
                  </a:moveTo>
                  <a:lnTo>
                    <a:pt x="124460" y="17562885"/>
                  </a:lnTo>
                  <a:cubicBezTo>
                    <a:pt x="55880" y="17562885"/>
                    <a:pt x="0" y="17507004"/>
                    <a:pt x="0" y="17438424"/>
                  </a:cubicBezTo>
                  <a:lnTo>
                    <a:pt x="0" y="124460"/>
                  </a:lnTo>
                  <a:cubicBezTo>
                    <a:pt x="0" y="55880"/>
                    <a:pt x="55880" y="0"/>
                    <a:pt x="124460" y="0"/>
                  </a:cubicBezTo>
                  <a:lnTo>
                    <a:pt x="535940" y="0"/>
                  </a:lnTo>
                  <a:cubicBezTo>
                    <a:pt x="604520" y="0"/>
                    <a:pt x="660400" y="55880"/>
                    <a:pt x="660400" y="124460"/>
                  </a:cubicBezTo>
                  <a:lnTo>
                    <a:pt x="660400" y="17438424"/>
                  </a:lnTo>
                  <a:cubicBezTo>
                    <a:pt x="660400" y="17507004"/>
                    <a:pt x="604520" y="17562885"/>
                    <a:pt x="535940" y="17562885"/>
                  </a:cubicBezTo>
                  <a:close/>
                </a:path>
              </a:pathLst>
            </a:custGeom>
            <a:solidFill>
              <a:srgbClr val="505051"/>
            </a:solidFill>
          </p:spPr>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48C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185320" y="6725079"/>
            <a:ext cx="2022066" cy="1880521"/>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6592641" y="8012031"/>
            <a:ext cx="720315" cy="720315"/>
          </a:xfrm>
          <a:prstGeom prst="rect">
            <a:avLst/>
          </a:prstGeom>
        </p:spPr>
      </p:pic>
      <p:pic>
        <p:nvPicPr>
          <p:cNvPr name="Picture 4" id="4"/>
          <p:cNvPicPr>
            <a:picLocks noChangeAspect="true"/>
          </p:cNvPicPr>
          <p:nvPr/>
        </p:nvPicPr>
        <p:blipFill>
          <a:blip r:embed="rId2"/>
          <a:srcRect l="0" t="0" r="0" b="0"/>
          <a:stretch>
            <a:fillRect/>
          </a:stretch>
        </p:blipFill>
        <p:spPr>
          <a:xfrm flipH="false" flipV="false" rot="0">
            <a:off x="12349510" y="-649119"/>
            <a:ext cx="2022066" cy="1880521"/>
          </a:xfrm>
          <a:prstGeom prst="rect">
            <a:avLst/>
          </a:prstGeom>
        </p:spPr>
      </p:pic>
      <p:grpSp>
        <p:nvGrpSpPr>
          <p:cNvPr name="Group 5" id="5"/>
          <p:cNvGrpSpPr/>
          <p:nvPr/>
        </p:nvGrpSpPr>
        <p:grpSpPr>
          <a:xfrm rot="-5400000">
            <a:off x="10543524" y="-3160139"/>
            <a:ext cx="3109274" cy="10961604"/>
            <a:chOff x="0" y="0"/>
            <a:chExt cx="1307872" cy="4610842"/>
          </a:xfrm>
        </p:grpSpPr>
        <p:sp>
          <p:nvSpPr>
            <p:cNvPr name="Freeform 6" id="6"/>
            <p:cNvSpPr/>
            <p:nvPr/>
          </p:nvSpPr>
          <p:spPr>
            <a:xfrm>
              <a:off x="0" y="0"/>
              <a:ext cx="1307872" cy="4610843"/>
            </a:xfrm>
            <a:custGeom>
              <a:avLst/>
              <a:gdLst/>
              <a:ahLst/>
              <a:cxnLst/>
              <a:rect r="r" b="b" t="t" l="l"/>
              <a:pathLst>
                <a:path h="4610843" w="1307872">
                  <a:moveTo>
                    <a:pt x="1183412" y="4610843"/>
                  </a:moveTo>
                  <a:lnTo>
                    <a:pt x="124460" y="4610843"/>
                  </a:lnTo>
                  <a:cubicBezTo>
                    <a:pt x="55880" y="4610843"/>
                    <a:pt x="0" y="4554962"/>
                    <a:pt x="0" y="4486382"/>
                  </a:cubicBezTo>
                  <a:lnTo>
                    <a:pt x="0" y="124460"/>
                  </a:lnTo>
                  <a:cubicBezTo>
                    <a:pt x="0" y="55880"/>
                    <a:pt x="55880" y="0"/>
                    <a:pt x="124460" y="0"/>
                  </a:cubicBezTo>
                  <a:lnTo>
                    <a:pt x="1183412" y="0"/>
                  </a:lnTo>
                  <a:cubicBezTo>
                    <a:pt x="1251992" y="0"/>
                    <a:pt x="1307872" y="55880"/>
                    <a:pt x="1307872" y="124460"/>
                  </a:cubicBezTo>
                  <a:lnTo>
                    <a:pt x="1307872" y="4486382"/>
                  </a:lnTo>
                  <a:cubicBezTo>
                    <a:pt x="1307872" y="4554963"/>
                    <a:pt x="1251992" y="4610843"/>
                    <a:pt x="1183412" y="4610843"/>
                  </a:cubicBezTo>
                  <a:close/>
                </a:path>
              </a:pathLst>
            </a:custGeom>
            <a:solidFill>
              <a:srgbClr val="505051"/>
            </a:solidFill>
          </p:spPr>
        </p:sp>
      </p:grpSp>
      <p:grpSp>
        <p:nvGrpSpPr>
          <p:cNvPr name="Group 7" id="7"/>
          <p:cNvGrpSpPr/>
          <p:nvPr/>
        </p:nvGrpSpPr>
        <p:grpSpPr>
          <a:xfrm rot="0">
            <a:off x="825722" y="959848"/>
            <a:ext cx="5791637" cy="7738875"/>
            <a:chOff x="0" y="0"/>
            <a:chExt cx="7722182" cy="10318501"/>
          </a:xfrm>
        </p:grpSpPr>
        <p:sp>
          <p:nvSpPr>
            <p:cNvPr name="TextBox 8" id="8"/>
            <p:cNvSpPr txBox="true"/>
            <p:nvPr/>
          </p:nvSpPr>
          <p:spPr>
            <a:xfrm rot="0">
              <a:off x="0" y="66675"/>
              <a:ext cx="7722182" cy="1196410"/>
            </a:xfrm>
            <a:prstGeom prst="rect">
              <a:avLst/>
            </a:prstGeom>
          </p:spPr>
          <p:txBody>
            <a:bodyPr anchor="t" rtlCol="false" tIns="0" lIns="0" bIns="0" rIns="0">
              <a:spAutoFit/>
            </a:bodyPr>
            <a:lstStyle/>
            <a:p>
              <a:pPr>
                <a:lnSpc>
                  <a:spcPts val="6898"/>
                </a:lnSpc>
              </a:pPr>
              <a:r>
                <a:rPr lang="en-US" sz="6271" spc="-62">
                  <a:solidFill>
                    <a:srgbClr val="FFFFFF"/>
                  </a:solidFill>
                  <a:latin typeface="Muli Bold"/>
                </a:rPr>
                <a:t>Uninstalling</a:t>
              </a:r>
            </a:p>
          </p:txBody>
        </p:sp>
        <p:sp>
          <p:nvSpPr>
            <p:cNvPr name="TextBox 9" id="9"/>
            <p:cNvSpPr txBox="true"/>
            <p:nvPr/>
          </p:nvSpPr>
          <p:spPr>
            <a:xfrm rot="0">
              <a:off x="0" y="1913166"/>
              <a:ext cx="7722182" cy="8405335"/>
            </a:xfrm>
            <a:prstGeom prst="rect">
              <a:avLst/>
            </a:prstGeom>
          </p:spPr>
          <p:txBody>
            <a:bodyPr anchor="t" rtlCol="false" tIns="0" lIns="0" bIns="0" rIns="0">
              <a:spAutoFit/>
            </a:bodyPr>
            <a:lstStyle/>
            <a:p>
              <a:pPr>
                <a:lnSpc>
                  <a:spcPts val="3841"/>
                </a:lnSpc>
              </a:pPr>
              <a:r>
                <a:rPr lang="en-US" sz="2743">
                  <a:solidFill>
                    <a:srgbClr val="FFFFFF"/>
                  </a:solidFill>
                  <a:latin typeface="Muli Regular"/>
                </a:rPr>
                <a:t>In order to uninstall or deauthorize SimpleVLE from your Zoom Account, you must login to Zoom and do the following:</a:t>
              </a:r>
            </a:p>
            <a:p>
              <a:pPr>
                <a:lnSpc>
                  <a:spcPts val="3841"/>
                </a:lnSpc>
              </a:pPr>
            </a:p>
            <a:p>
              <a:pPr marL="592346" indent="-296173" lvl="1">
                <a:lnSpc>
                  <a:spcPts val="3841"/>
                </a:lnSpc>
                <a:buFont typeface="Arial"/>
                <a:buChar char="•"/>
              </a:pPr>
              <a:r>
                <a:rPr lang="en-US" sz="2743">
                  <a:solidFill>
                    <a:srgbClr val="F2D16A"/>
                  </a:solidFill>
                  <a:latin typeface="Muli Regular Bold"/>
                </a:rPr>
                <a:t>Navigate to Zoom App Marketplace</a:t>
              </a:r>
            </a:p>
            <a:p>
              <a:pPr marL="592346" indent="-296173" lvl="1">
                <a:lnSpc>
                  <a:spcPts val="3841"/>
                </a:lnSpc>
                <a:buFont typeface="Arial"/>
                <a:buChar char="•"/>
              </a:pPr>
              <a:r>
                <a:rPr lang="en-US" sz="2743">
                  <a:solidFill>
                    <a:srgbClr val="F2D16A"/>
                  </a:solidFill>
                  <a:latin typeface="Muli Regular Bold"/>
                </a:rPr>
                <a:t>Click Manage &gt; Installed Apps or Search for the SimpleVLE App.</a:t>
              </a:r>
            </a:p>
            <a:p>
              <a:pPr marL="592346" indent="-296173" lvl="1">
                <a:lnSpc>
                  <a:spcPts val="3841"/>
                </a:lnSpc>
                <a:buFont typeface="Arial"/>
                <a:buChar char="•"/>
              </a:pPr>
              <a:r>
                <a:rPr lang="en-US" sz="2743">
                  <a:solidFill>
                    <a:srgbClr val="F2D16A"/>
                  </a:solidFill>
                  <a:latin typeface="Muli Regular Bold"/>
                </a:rPr>
                <a:t>Click the SimpleVLE App</a:t>
              </a:r>
            </a:p>
            <a:p>
              <a:pPr marL="592346" indent="-296173" lvl="1">
                <a:lnSpc>
                  <a:spcPts val="3841"/>
                </a:lnSpc>
                <a:buFont typeface="Arial"/>
                <a:buChar char="•"/>
              </a:pPr>
              <a:r>
                <a:rPr lang="en-US" sz="2743">
                  <a:solidFill>
                    <a:srgbClr val="F2D16A"/>
                  </a:solidFill>
                  <a:latin typeface="Muli Regular Bold"/>
                </a:rPr>
                <a:t>Click Uninstall</a:t>
              </a:r>
            </a:p>
            <a:p>
              <a:pPr>
                <a:lnSpc>
                  <a:spcPts val="3841"/>
                </a:lnSpc>
                <a:spcBef>
                  <a:spcPct val="0"/>
                </a:spcBef>
              </a:pPr>
            </a:p>
          </p:txBody>
        </p:sp>
      </p:grpSp>
      <p:pic>
        <p:nvPicPr>
          <p:cNvPr name="Picture 10" id="10"/>
          <p:cNvPicPr>
            <a:picLocks noChangeAspect="true"/>
          </p:cNvPicPr>
          <p:nvPr/>
        </p:nvPicPr>
        <p:blipFill>
          <a:blip r:embed="rId4"/>
          <a:srcRect l="0" t="0" r="0" b="0"/>
          <a:stretch>
            <a:fillRect/>
          </a:stretch>
        </p:blipFill>
        <p:spPr>
          <a:xfrm flipH="false" flipV="false" rot="0">
            <a:off x="7065901" y="1184726"/>
            <a:ext cx="10064518" cy="2271874"/>
          </a:xfrm>
          <a:prstGeom prst="rect">
            <a:avLst/>
          </a:prstGeom>
        </p:spPr>
      </p:pic>
      <p:pic>
        <p:nvPicPr>
          <p:cNvPr name="Picture 11" id="11"/>
          <p:cNvPicPr>
            <a:picLocks noChangeAspect="true"/>
          </p:cNvPicPr>
          <p:nvPr/>
        </p:nvPicPr>
        <p:blipFill>
          <a:blip r:embed="rId5"/>
          <a:srcRect l="0" t="0" r="0" b="0"/>
          <a:stretch>
            <a:fillRect/>
          </a:stretch>
        </p:blipFill>
        <p:spPr>
          <a:xfrm flipH="false" flipV="false" rot="0">
            <a:off x="8234710" y="4667679"/>
            <a:ext cx="4114800" cy="4114800"/>
          </a:xfrm>
          <a:prstGeom prst="rect">
            <a:avLst/>
          </a:prstGeom>
        </p:spPr>
      </p:pic>
      <p:pic>
        <p:nvPicPr>
          <p:cNvPr name="Picture 12" id="12"/>
          <p:cNvPicPr>
            <a:picLocks noChangeAspect="true"/>
          </p:cNvPicPr>
          <p:nvPr/>
        </p:nvPicPr>
        <p:blipFill>
          <a:blip r:embed="rId6"/>
          <a:srcRect l="0" t="0" r="0" b="0"/>
          <a:stretch>
            <a:fillRect/>
          </a:stretch>
        </p:blipFill>
        <p:spPr>
          <a:xfrm flipH="false" flipV="false" rot="0">
            <a:off x="16625856" y="8045654"/>
            <a:ext cx="653887" cy="653069"/>
          </a:xfrm>
          <a:prstGeom prst="rect">
            <a:avLst/>
          </a:prstGeom>
        </p:spPr>
      </p:pic>
      <p:pic>
        <p:nvPicPr>
          <p:cNvPr name="Picture 13" id="13"/>
          <p:cNvPicPr>
            <a:picLocks noChangeAspect="true"/>
          </p:cNvPicPr>
          <p:nvPr/>
        </p:nvPicPr>
        <p:blipFill>
          <a:blip r:embed="rId7"/>
          <a:srcRect l="0" t="0" r="0" b="0"/>
          <a:stretch>
            <a:fillRect/>
          </a:stretch>
        </p:blipFill>
        <p:spPr>
          <a:xfrm flipH="false" flipV="false" rot="0">
            <a:off x="15612327" y="2624493"/>
            <a:ext cx="328783" cy="426479"/>
          </a:xfrm>
          <a:prstGeom prst="rect">
            <a:avLst/>
          </a:prstGeom>
        </p:spPr>
      </p:pic>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109658" y="-211329"/>
            <a:ext cx="8340541" cy="10452501"/>
            <a:chOff x="0" y="0"/>
            <a:chExt cx="11120721" cy="13936668"/>
          </a:xfrm>
        </p:grpSpPr>
        <p:sp>
          <p:nvSpPr>
            <p:cNvPr name="AutoShape 3" id="3"/>
            <p:cNvSpPr/>
            <p:nvPr/>
          </p:nvSpPr>
          <p:spPr>
            <a:xfrm>
              <a:off x="0" y="0"/>
              <a:ext cx="11120721" cy="13936668"/>
            </a:xfrm>
            <a:prstGeom prst="rect">
              <a:avLst/>
            </a:prstGeom>
            <a:solidFill>
              <a:srgbClr val="FFFFFF"/>
            </a:solidFill>
          </p:spPr>
        </p:sp>
      </p:grpSp>
      <p:grpSp>
        <p:nvGrpSpPr>
          <p:cNvPr name="Group 4" id="4"/>
          <p:cNvGrpSpPr/>
          <p:nvPr/>
        </p:nvGrpSpPr>
        <p:grpSpPr>
          <a:xfrm rot="0">
            <a:off x="9506244" y="4111173"/>
            <a:ext cx="6450066" cy="4618896"/>
            <a:chOff x="0" y="0"/>
            <a:chExt cx="1835257" cy="1314229"/>
          </a:xfrm>
        </p:grpSpPr>
        <p:sp>
          <p:nvSpPr>
            <p:cNvPr name="Freeform 5" id="5"/>
            <p:cNvSpPr/>
            <p:nvPr/>
          </p:nvSpPr>
          <p:spPr>
            <a:xfrm>
              <a:off x="0" y="0"/>
              <a:ext cx="1835257" cy="1314229"/>
            </a:xfrm>
            <a:custGeom>
              <a:avLst/>
              <a:gdLst/>
              <a:ahLst/>
              <a:cxnLst/>
              <a:rect r="r" b="b" t="t" l="l"/>
              <a:pathLst>
                <a:path h="1314229" w="1835257">
                  <a:moveTo>
                    <a:pt x="1710797" y="1314229"/>
                  </a:moveTo>
                  <a:lnTo>
                    <a:pt x="124460" y="1314229"/>
                  </a:lnTo>
                  <a:cubicBezTo>
                    <a:pt x="55880" y="1314229"/>
                    <a:pt x="0" y="1258349"/>
                    <a:pt x="0" y="1189769"/>
                  </a:cubicBezTo>
                  <a:lnTo>
                    <a:pt x="0" y="124460"/>
                  </a:lnTo>
                  <a:cubicBezTo>
                    <a:pt x="0" y="55880"/>
                    <a:pt x="55880" y="0"/>
                    <a:pt x="124460" y="0"/>
                  </a:cubicBezTo>
                  <a:lnTo>
                    <a:pt x="1710797" y="0"/>
                  </a:lnTo>
                  <a:cubicBezTo>
                    <a:pt x="1779377" y="0"/>
                    <a:pt x="1835257" y="55880"/>
                    <a:pt x="1835257" y="124460"/>
                  </a:cubicBezTo>
                  <a:lnTo>
                    <a:pt x="1835257" y="1189769"/>
                  </a:lnTo>
                  <a:cubicBezTo>
                    <a:pt x="1835257" y="1258349"/>
                    <a:pt x="1779377" y="1314229"/>
                    <a:pt x="1710797" y="1314229"/>
                  </a:cubicBezTo>
                  <a:close/>
                </a:path>
              </a:pathLst>
            </a:custGeom>
            <a:solidFill>
              <a:srgbClr val="FFFFFF"/>
            </a:solidFill>
          </p:spPr>
        </p:sp>
      </p:grpSp>
      <p:pic>
        <p:nvPicPr>
          <p:cNvPr name="Picture 6" id="6"/>
          <p:cNvPicPr>
            <a:picLocks noChangeAspect="true"/>
          </p:cNvPicPr>
          <p:nvPr/>
        </p:nvPicPr>
        <p:blipFill>
          <a:blip r:embed="rId3"/>
          <a:srcRect l="0" t="0" r="0" b="0"/>
          <a:stretch>
            <a:fillRect/>
          </a:stretch>
        </p:blipFill>
        <p:spPr>
          <a:xfrm flipH="false" flipV="false" rot="0">
            <a:off x="10799909" y="1450392"/>
            <a:ext cx="2151110" cy="2000532"/>
          </a:xfrm>
          <a:prstGeom prst="rect">
            <a:avLst/>
          </a:prstGeom>
        </p:spPr>
      </p:pic>
      <p:pic>
        <p:nvPicPr>
          <p:cNvPr name="Picture 7" id="7"/>
          <p:cNvPicPr>
            <a:picLocks noChangeAspect="true"/>
          </p:cNvPicPr>
          <p:nvPr/>
        </p:nvPicPr>
        <p:blipFill>
          <a:blip r:embed="rId3"/>
          <a:srcRect l="0" t="0" r="0" b="0"/>
          <a:stretch>
            <a:fillRect/>
          </a:stretch>
        </p:blipFill>
        <p:spPr>
          <a:xfrm flipH="false" flipV="false" rot="0">
            <a:off x="10799909" y="-971832"/>
            <a:ext cx="2151110" cy="2000532"/>
          </a:xfrm>
          <a:prstGeom prst="rect">
            <a:avLst/>
          </a:prstGeom>
        </p:spPr>
      </p:pic>
      <p:pic>
        <p:nvPicPr>
          <p:cNvPr name="Picture 8" id="8"/>
          <p:cNvPicPr>
            <a:picLocks noChangeAspect="true"/>
          </p:cNvPicPr>
          <p:nvPr/>
        </p:nvPicPr>
        <p:blipFill>
          <a:blip r:embed="rId3"/>
          <a:srcRect l="0" t="0" r="0" b="0"/>
          <a:stretch>
            <a:fillRect/>
          </a:stretch>
        </p:blipFill>
        <p:spPr>
          <a:xfrm flipH="false" flipV="false" rot="0">
            <a:off x="14234996" y="9042598"/>
            <a:ext cx="2151110" cy="2000532"/>
          </a:xfrm>
          <a:prstGeom prst="rect">
            <a:avLst/>
          </a:prstGeom>
        </p:spPr>
      </p:pic>
      <p:pic>
        <p:nvPicPr>
          <p:cNvPr name="Picture 9" id="9"/>
          <p:cNvPicPr>
            <a:picLocks noChangeAspect="true"/>
          </p:cNvPicPr>
          <p:nvPr/>
        </p:nvPicPr>
        <p:blipFill>
          <a:blip r:embed="rId4"/>
          <a:srcRect l="0" t="13776" r="0" b="24639"/>
          <a:stretch>
            <a:fillRect/>
          </a:stretch>
        </p:blipFill>
        <p:spPr>
          <a:xfrm flipH="false" flipV="false" rot="0">
            <a:off x="9807588" y="5321885"/>
            <a:ext cx="5847379" cy="2197471"/>
          </a:xfrm>
          <a:prstGeom prst="rect">
            <a:avLst/>
          </a:prstGeom>
        </p:spPr>
      </p:pic>
      <p:sp>
        <p:nvSpPr>
          <p:cNvPr name="TextBox 10" id="10"/>
          <p:cNvSpPr txBox="true"/>
          <p:nvPr/>
        </p:nvSpPr>
        <p:spPr>
          <a:xfrm rot="0">
            <a:off x="1028700" y="1114425"/>
            <a:ext cx="6153743" cy="2703774"/>
          </a:xfrm>
          <a:prstGeom prst="rect">
            <a:avLst/>
          </a:prstGeom>
        </p:spPr>
        <p:txBody>
          <a:bodyPr anchor="t" rtlCol="false" tIns="0" lIns="0" bIns="0" rIns="0">
            <a:spAutoFit/>
          </a:bodyPr>
          <a:lstStyle/>
          <a:p>
            <a:pPr>
              <a:lnSpc>
                <a:spcPts val="10560"/>
              </a:lnSpc>
            </a:pPr>
            <a:r>
              <a:rPr lang="en-US" sz="9599" spc="-95">
                <a:solidFill>
                  <a:srgbClr val="171717"/>
                </a:solidFill>
                <a:latin typeface="Muli Bold"/>
              </a:rPr>
              <a:t>Webinars</a:t>
            </a:r>
          </a:p>
          <a:p>
            <a:pPr>
              <a:lnSpc>
                <a:spcPts val="10560"/>
              </a:lnSpc>
            </a:pPr>
          </a:p>
        </p:txBody>
      </p:sp>
      <p:sp>
        <p:nvSpPr>
          <p:cNvPr name="TextBox 11" id="11"/>
          <p:cNvSpPr txBox="true"/>
          <p:nvPr/>
        </p:nvSpPr>
        <p:spPr>
          <a:xfrm rot="0">
            <a:off x="1028700" y="3148941"/>
            <a:ext cx="6153743" cy="3271679"/>
          </a:xfrm>
          <a:prstGeom prst="rect">
            <a:avLst/>
          </a:prstGeom>
        </p:spPr>
        <p:txBody>
          <a:bodyPr anchor="t" rtlCol="false" tIns="0" lIns="0" bIns="0" rIns="0">
            <a:spAutoFit/>
          </a:bodyPr>
          <a:lstStyle/>
          <a:p>
            <a:pPr>
              <a:lnSpc>
                <a:spcPts val="4376"/>
              </a:lnSpc>
              <a:spcBef>
                <a:spcPct val="0"/>
              </a:spcBef>
            </a:pPr>
            <a:r>
              <a:rPr lang="en-US" sz="3126">
                <a:solidFill>
                  <a:srgbClr val="000000"/>
                </a:solidFill>
                <a:latin typeface="Muli Regular"/>
              </a:rPr>
              <a:t>If your account includes a webinar plan, you will be able to create, view, edit, and invite students to your webinars the same way that we described for meetings. </a:t>
            </a:r>
          </a:p>
        </p:txBody>
      </p:sp>
      <p:sp>
        <p:nvSpPr>
          <p:cNvPr name="TextBox 12" id="12"/>
          <p:cNvSpPr txBox="true"/>
          <p:nvPr/>
        </p:nvSpPr>
        <p:spPr>
          <a:xfrm rot="-5400000">
            <a:off x="14630801" y="3244652"/>
            <a:ext cx="4844450" cy="412546"/>
          </a:xfrm>
          <a:prstGeom prst="rect">
            <a:avLst/>
          </a:prstGeom>
        </p:spPr>
        <p:txBody>
          <a:bodyPr anchor="t" rtlCol="false" tIns="0" lIns="0" bIns="0" rIns="0">
            <a:spAutoFit/>
          </a:bodyPr>
          <a:lstStyle/>
          <a:p>
            <a:pPr algn="r">
              <a:lnSpc>
                <a:spcPts val="3360"/>
              </a:lnSpc>
              <a:spcBef>
                <a:spcPct val="0"/>
              </a:spcBef>
            </a:pPr>
            <a:r>
              <a:rPr lang="en-US" sz="2400">
                <a:solidFill>
                  <a:srgbClr val="000000"/>
                </a:solidFill>
                <a:latin typeface="Space Mono"/>
              </a:rPr>
              <a:t>SIMPLISTECH</a:t>
            </a:r>
          </a:p>
        </p:txBody>
      </p:sp>
      <p:sp>
        <p:nvSpPr>
          <p:cNvPr name="TextBox 13" id="13"/>
          <p:cNvSpPr txBox="true"/>
          <p:nvPr/>
        </p:nvSpPr>
        <p:spPr>
          <a:xfrm rot="0">
            <a:off x="1114825" y="7702020"/>
            <a:ext cx="6213290" cy="854972"/>
          </a:xfrm>
          <a:prstGeom prst="rect">
            <a:avLst/>
          </a:prstGeom>
        </p:spPr>
        <p:txBody>
          <a:bodyPr anchor="t" rtlCol="false" tIns="0" lIns="0" bIns="0" rIns="0">
            <a:spAutoFit/>
          </a:bodyPr>
          <a:lstStyle/>
          <a:p>
            <a:pPr>
              <a:lnSpc>
                <a:spcPts val="6547"/>
              </a:lnSpc>
            </a:pPr>
            <a:r>
              <a:rPr lang="en-US" sz="5952" spc="-59">
                <a:solidFill>
                  <a:srgbClr val="0795FF"/>
                </a:solidFill>
                <a:latin typeface="Muli Bold"/>
              </a:rPr>
              <a:t>Zoom Integration</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109658" y="-211329"/>
            <a:ext cx="8340541" cy="10452501"/>
            <a:chOff x="0" y="0"/>
            <a:chExt cx="11120721" cy="13936668"/>
          </a:xfrm>
        </p:grpSpPr>
        <p:sp>
          <p:nvSpPr>
            <p:cNvPr name="AutoShape 3" id="3"/>
            <p:cNvSpPr/>
            <p:nvPr/>
          </p:nvSpPr>
          <p:spPr>
            <a:xfrm>
              <a:off x="0" y="0"/>
              <a:ext cx="11120721" cy="13936668"/>
            </a:xfrm>
            <a:prstGeom prst="rect">
              <a:avLst/>
            </a:prstGeom>
            <a:solidFill>
              <a:srgbClr val="FFFFFF"/>
            </a:solidFill>
          </p:spPr>
        </p:sp>
      </p:grpSp>
      <p:grpSp>
        <p:nvGrpSpPr>
          <p:cNvPr name="Group 4" id="4"/>
          <p:cNvGrpSpPr/>
          <p:nvPr/>
        </p:nvGrpSpPr>
        <p:grpSpPr>
          <a:xfrm rot="0">
            <a:off x="9506244" y="4111173"/>
            <a:ext cx="6450066" cy="4618896"/>
            <a:chOff x="0" y="0"/>
            <a:chExt cx="1835257" cy="1314229"/>
          </a:xfrm>
        </p:grpSpPr>
        <p:sp>
          <p:nvSpPr>
            <p:cNvPr name="Freeform 5" id="5"/>
            <p:cNvSpPr/>
            <p:nvPr/>
          </p:nvSpPr>
          <p:spPr>
            <a:xfrm>
              <a:off x="0" y="0"/>
              <a:ext cx="1835257" cy="1314229"/>
            </a:xfrm>
            <a:custGeom>
              <a:avLst/>
              <a:gdLst/>
              <a:ahLst/>
              <a:cxnLst/>
              <a:rect r="r" b="b" t="t" l="l"/>
              <a:pathLst>
                <a:path h="1314229" w="1835257">
                  <a:moveTo>
                    <a:pt x="1710797" y="1314229"/>
                  </a:moveTo>
                  <a:lnTo>
                    <a:pt x="124460" y="1314229"/>
                  </a:lnTo>
                  <a:cubicBezTo>
                    <a:pt x="55880" y="1314229"/>
                    <a:pt x="0" y="1258349"/>
                    <a:pt x="0" y="1189769"/>
                  </a:cubicBezTo>
                  <a:lnTo>
                    <a:pt x="0" y="124460"/>
                  </a:lnTo>
                  <a:cubicBezTo>
                    <a:pt x="0" y="55880"/>
                    <a:pt x="55880" y="0"/>
                    <a:pt x="124460" y="0"/>
                  </a:cubicBezTo>
                  <a:lnTo>
                    <a:pt x="1710797" y="0"/>
                  </a:lnTo>
                  <a:cubicBezTo>
                    <a:pt x="1779377" y="0"/>
                    <a:pt x="1835257" y="55880"/>
                    <a:pt x="1835257" y="124460"/>
                  </a:cubicBezTo>
                  <a:lnTo>
                    <a:pt x="1835257" y="1189769"/>
                  </a:lnTo>
                  <a:cubicBezTo>
                    <a:pt x="1835257" y="1258349"/>
                    <a:pt x="1779377" y="1314229"/>
                    <a:pt x="1710797" y="1314229"/>
                  </a:cubicBezTo>
                  <a:close/>
                </a:path>
              </a:pathLst>
            </a:custGeom>
            <a:solidFill>
              <a:srgbClr val="FFFFFF"/>
            </a:solidFill>
          </p:spPr>
        </p:sp>
      </p:grpSp>
      <p:pic>
        <p:nvPicPr>
          <p:cNvPr name="Picture 6" id="6"/>
          <p:cNvPicPr>
            <a:picLocks noChangeAspect="true"/>
          </p:cNvPicPr>
          <p:nvPr/>
        </p:nvPicPr>
        <p:blipFill>
          <a:blip r:embed="rId3"/>
          <a:srcRect l="0" t="0" r="0" b="0"/>
          <a:stretch>
            <a:fillRect/>
          </a:stretch>
        </p:blipFill>
        <p:spPr>
          <a:xfrm flipH="false" flipV="false" rot="0">
            <a:off x="10799909" y="1450392"/>
            <a:ext cx="2151110" cy="2000532"/>
          </a:xfrm>
          <a:prstGeom prst="rect">
            <a:avLst/>
          </a:prstGeom>
        </p:spPr>
      </p:pic>
      <p:pic>
        <p:nvPicPr>
          <p:cNvPr name="Picture 7" id="7"/>
          <p:cNvPicPr>
            <a:picLocks noChangeAspect="true"/>
          </p:cNvPicPr>
          <p:nvPr/>
        </p:nvPicPr>
        <p:blipFill>
          <a:blip r:embed="rId3"/>
          <a:srcRect l="0" t="0" r="0" b="0"/>
          <a:stretch>
            <a:fillRect/>
          </a:stretch>
        </p:blipFill>
        <p:spPr>
          <a:xfrm flipH="false" flipV="false" rot="0">
            <a:off x="10799909" y="-971832"/>
            <a:ext cx="2151110" cy="2000532"/>
          </a:xfrm>
          <a:prstGeom prst="rect">
            <a:avLst/>
          </a:prstGeom>
        </p:spPr>
      </p:pic>
      <p:pic>
        <p:nvPicPr>
          <p:cNvPr name="Picture 8" id="8"/>
          <p:cNvPicPr>
            <a:picLocks noChangeAspect="true"/>
          </p:cNvPicPr>
          <p:nvPr/>
        </p:nvPicPr>
        <p:blipFill>
          <a:blip r:embed="rId3"/>
          <a:srcRect l="0" t="0" r="0" b="0"/>
          <a:stretch>
            <a:fillRect/>
          </a:stretch>
        </p:blipFill>
        <p:spPr>
          <a:xfrm flipH="false" flipV="false" rot="0">
            <a:off x="14234996" y="9042598"/>
            <a:ext cx="2151110" cy="2000532"/>
          </a:xfrm>
          <a:prstGeom prst="rect">
            <a:avLst/>
          </a:prstGeom>
        </p:spPr>
      </p:pic>
      <p:pic>
        <p:nvPicPr>
          <p:cNvPr name="Picture 9" id="9"/>
          <p:cNvPicPr>
            <a:picLocks noChangeAspect="true"/>
          </p:cNvPicPr>
          <p:nvPr/>
        </p:nvPicPr>
        <p:blipFill>
          <a:blip r:embed="rId4"/>
          <a:srcRect l="0" t="13776" r="0" b="24639"/>
          <a:stretch>
            <a:fillRect/>
          </a:stretch>
        </p:blipFill>
        <p:spPr>
          <a:xfrm flipH="false" flipV="false" rot="0">
            <a:off x="9807588" y="5321885"/>
            <a:ext cx="5847379" cy="2197471"/>
          </a:xfrm>
          <a:prstGeom prst="rect">
            <a:avLst/>
          </a:prstGeom>
        </p:spPr>
      </p:pic>
      <p:sp>
        <p:nvSpPr>
          <p:cNvPr name="TextBox 10" id="10"/>
          <p:cNvSpPr txBox="true"/>
          <p:nvPr/>
        </p:nvSpPr>
        <p:spPr>
          <a:xfrm rot="0">
            <a:off x="1028700" y="801460"/>
            <a:ext cx="4929980" cy="1940983"/>
          </a:xfrm>
          <a:prstGeom prst="rect">
            <a:avLst/>
          </a:prstGeom>
        </p:spPr>
        <p:txBody>
          <a:bodyPr anchor="t" rtlCol="false" tIns="0" lIns="0" bIns="0" rIns="0">
            <a:spAutoFit/>
          </a:bodyPr>
          <a:lstStyle/>
          <a:p>
            <a:pPr>
              <a:lnSpc>
                <a:spcPts val="7600"/>
              </a:lnSpc>
            </a:pPr>
            <a:r>
              <a:rPr lang="en-US" sz="6909" spc="-69">
                <a:solidFill>
                  <a:srgbClr val="171717"/>
                </a:solidFill>
                <a:latin typeface="Muli Bold"/>
              </a:rPr>
              <a:t>Questions or Concerns</a:t>
            </a:r>
          </a:p>
        </p:txBody>
      </p:sp>
      <p:sp>
        <p:nvSpPr>
          <p:cNvPr name="TextBox 11" id="11"/>
          <p:cNvSpPr txBox="true"/>
          <p:nvPr/>
        </p:nvSpPr>
        <p:spPr>
          <a:xfrm rot="0">
            <a:off x="1028700" y="3761936"/>
            <a:ext cx="6898246" cy="2439296"/>
          </a:xfrm>
          <a:prstGeom prst="rect">
            <a:avLst/>
          </a:prstGeom>
        </p:spPr>
        <p:txBody>
          <a:bodyPr anchor="t" rtlCol="false" tIns="0" lIns="0" bIns="0" rIns="0">
            <a:spAutoFit/>
          </a:bodyPr>
          <a:lstStyle/>
          <a:p>
            <a:pPr>
              <a:lnSpc>
                <a:spcPts val="4905"/>
              </a:lnSpc>
              <a:spcBef>
                <a:spcPct val="0"/>
              </a:spcBef>
            </a:pPr>
            <a:r>
              <a:rPr lang="en-US" sz="3504">
                <a:solidFill>
                  <a:srgbClr val="000000"/>
                </a:solidFill>
                <a:latin typeface="Muli Regular"/>
              </a:rPr>
              <a:t>If you have any questions or concerns, please email us at </a:t>
            </a:r>
            <a:r>
              <a:rPr lang="en-US" sz="3504">
                <a:solidFill>
                  <a:srgbClr val="0048CD"/>
                </a:solidFill>
                <a:latin typeface="Muli Regular"/>
              </a:rPr>
              <a:t>support@simplevle.com</a:t>
            </a:r>
            <a:r>
              <a:rPr lang="en-US" sz="3504">
                <a:solidFill>
                  <a:srgbClr val="000000"/>
                </a:solidFill>
                <a:latin typeface="Muli Regular"/>
              </a:rPr>
              <a:t> or </a:t>
            </a:r>
            <a:r>
              <a:rPr lang="en-US" sz="3504" u="sng">
                <a:solidFill>
                  <a:srgbClr val="0795FF"/>
                </a:solidFill>
                <a:latin typeface="Muli Regular"/>
              </a:rPr>
              <a:t>contact us here</a:t>
            </a:r>
            <a:r>
              <a:rPr lang="en-US" sz="3504">
                <a:solidFill>
                  <a:srgbClr val="0795FF"/>
                </a:solidFill>
                <a:latin typeface="Muli Regular"/>
              </a:rPr>
              <a:t>.</a:t>
            </a:r>
          </a:p>
        </p:txBody>
      </p:sp>
      <p:sp>
        <p:nvSpPr>
          <p:cNvPr name="TextBox 12" id="12"/>
          <p:cNvSpPr txBox="true"/>
          <p:nvPr/>
        </p:nvSpPr>
        <p:spPr>
          <a:xfrm rot="-5400000">
            <a:off x="14630801" y="3244652"/>
            <a:ext cx="4844450" cy="412546"/>
          </a:xfrm>
          <a:prstGeom prst="rect">
            <a:avLst/>
          </a:prstGeom>
        </p:spPr>
        <p:txBody>
          <a:bodyPr anchor="t" rtlCol="false" tIns="0" lIns="0" bIns="0" rIns="0">
            <a:spAutoFit/>
          </a:bodyPr>
          <a:lstStyle/>
          <a:p>
            <a:pPr algn="r">
              <a:lnSpc>
                <a:spcPts val="3360"/>
              </a:lnSpc>
              <a:spcBef>
                <a:spcPct val="0"/>
              </a:spcBef>
            </a:pPr>
            <a:r>
              <a:rPr lang="en-US" sz="2400">
                <a:solidFill>
                  <a:srgbClr val="000000"/>
                </a:solidFill>
                <a:latin typeface="Space Mono"/>
              </a:rPr>
              <a:t>SIMPLISTECH</a:t>
            </a:r>
          </a:p>
        </p:txBody>
      </p:sp>
      <p:sp>
        <p:nvSpPr>
          <p:cNvPr name="TextBox 13" id="13"/>
          <p:cNvSpPr txBox="true"/>
          <p:nvPr/>
        </p:nvSpPr>
        <p:spPr>
          <a:xfrm rot="0">
            <a:off x="1114825" y="7702020"/>
            <a:ext cx="6213290" cy="854972"/>
          </a:xfrm>
          <a:prstGeom prst="rect">
            <a:avLst/>
          </a:prstGeom>
        </p:spPr>
        <p:txBody>
          <a:bodyPr anchor="t" rtlCol="false" tIns="0" lIns="0" bIns="0" rIns="0">
            <a:spAutoFit/>
          </a:bodyPr>
          <a:lstStyle/>
          <a:p>
            <a:pPr>
              <a:lnSpc>
                <a:spcPts val="6547"/>
              </a:lnSpc>
            </a:pPr>
            <a:r>
              <a:rPr lang="en-US" sz="5952" spc="-59">
                <a:solidFill>
                  <a:srgbClr val="0795FF"/>
                </a:solidFill>
                <a:latin typeface="Muli Bold"/>
              </a:rPr>
              <a:t>Zoom Integration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48CD"/>
        </a:solidFill>
      </p:bgPr>
    </p:bg>
    <p:spTree>
      <p:nvGrpSpPr>
        <p:cNvPr id="1" name=""/>
        <p:cNvGrpSpPr/>
        <p:nvPr/>
      </p:nvGrpSpPr>
      <p:grpSpPr>
        <a:xfrm>
          <a:off x="0" y="0"/>
          <a:ext cx="0" cy="0"/>
          <a:chOff x="0" y="0"/>
          <a:chExt cx="0" cy="0"/>
        </a:xfrm>
      </p:grpSpPr>
      <p:grpSp>
        <p:nvGrpSpPr>
          <p:cNvPr name="Group 2" id="2"/>
          <p:cNvGrpSpPr/>
          <p:nvPr/>
        </p:nvGrpSpPr>
        <p:grpSpPr>
          <a:xfrm rot="0">
            <a:off x="8404976" y="2138752"/>
            <a:ext cx="9297063" cy="6104572"/>
            <a:chOff x="0" y="0"/>
            <a:chExt cx="1923367" cy="1262907"/>
          </a:xfrm>
        </p:grpSpPr>
        <p:sp>
          <p:nvSpPr>
            <p:cNvPr name="Freeform 3" id="3"/>
            <p:cNvSpPr/>
            <p:nvPr/>
          </p:nvSpPr>
          <p:spPr>
            <a:xfrm>
              <a:off x="0" y="0"/>
              <a:ext cx="1923367" cy="1262908"/>
            </a:xfrm>
            <a:custGeom>
              <a:avLst/>
              <a:gdLst/>
              <a:ahLst/>
              <a:cxnLst/>
              <a:rect r="r" b="b" t="t" l="l"/>
              <a:pathLst>
                <a:path h="1262908" w="1923367">
                  <a:moveTo>
                    <a:pt x="1798906" y="1262907"/>
                  </a:moveTo>
                  <a:lnTo>
                    <a:pt x="124460" y="1262907"/>
                  </a:lnTo>
                  <a:cubicBezTo>
                    <a:pt x="55880" y="1262907"/>
                    <a:pt x="0" y="1207027"/>
                    <a:pt x="0" y="1138447"/>
                  </a:cubicBezTo>
                  <a:lnTo>
                    <a:pt x="0" y="124460"/>
                  </a:lnTo>
                  <a:cubicBezTo>
                    <a:pt x="0" y="55880"/>
                    <a:pt x="55880" y="0"/>
                    <a:pt x="124460" y="0"/>
                  </a:cubicBezTo>
                  <a:lnTo>
                    <a:pt x="1798907" y="0"/>
                  </a:lnTo>
                  <a:cubicBezTo>
                    <a:pt x="1867487" y="0"/>
                    <a:pt x="1923367" y="55880"/>
                    <a:pt x="1923367" y="124460"/>
                  </a:cubicBezTo>
                  <a:lnTo>
                    <a:pt x="1923367" y="1138447"/>
                  </a:lnTo>
                  <a:cubicBezTo>
                    <a:pt x="1923367" y="1207027"/>
                    <a:pt x="1867487" y="1262908"/>
                    <a:pt x="1798907" y="1262908"/>
                  </a:cubicBezTo>
                  <a:close/>
                </a:path>
              </a:pathLst>
            </a:custGeom>
            <a:solidFill>
              <a:srgbClr val="FFFFFF"/>
            </a:solidFill>
          </p:spPr>
        </p:sp>
      </p:grpSp>
      <p:pic>
        <p:nvPicPr>
          <p:cNvPr name="Picture 4" id="4"/>
          <p:cNvPicPr>
            <a:picLocks noChangeAspect="true"/>
          </p:cNvPicPr>
          <p:nvPr/>
        </p:nvPicPr>
        <p:blipFill>
          <a:blip r:embed="rId2"/>
          <a:srcRect l="0" t="0" r="0" b="0"/>
          <a:stretch>
            <a:fillRect/>
          </a:stretch>
        </p:blipFill>
        <p:spPr>
          <a:xfrm flipH="false" flipV="false" rot="0">
            <a:off x="10325204" y="1028700"/>
            <a:ext cx="1978908" cy="1840384"/>
          </a:xfrm>
          <a:prstGeom prst="rect">
            <a:avLst/>
          </a:prstGeom>
        </p:spPr>
      </p:pic>
      <p:pic>
        <p:nvPicPr>
          <p:cNvPr name="Picture 5" id="5"/>
          <p:cNvPicPr>
            <a:picLocks noChangeAspect="true"/>
          </p:cNvPicPr>
          <p:nvPr/>
        </p:nvPicPr>
        <p:blipFill>
          <a:blip r:embed="rId2"/>
          <a:srcRect l="0" t="0" r="0" b="0"/>
          <a:stretch>
            <a:fillRect/>
          </a:stretch>
        </p:blipFill>
        <p:spPr>
          <a:xfrm flipH="false" flipV="false" rot="0">
            <a:off x="14920235" y="7417916"/>
            <a:ext cx="1978908" cy="1840384"/>
          </a:xfrm>
          <a:prstGeom prst="rect">
            <a:avLst/>
          </a:prstGeom>
        </p:spPr>
      </p:pic>
      <p:pic>
        <p:nvPicPr>
          <p:cNvPr name="Picture 6" id="6"/>
          <p:cNvPicPr>
            <a:picLocks noChangeAspect="true"/>
          </p:cNvPicPr>
          <p:nvPr/>
        </p:nvPicPr>
        <p:blipFill>
          <a:blip r:embed="rId3"/>
          <a:srcRect l="0" t="0" r="0" b="0"/>
          <a:stretch>
            <a:fillRect/>
          </a:stretch>
        </p:blipFill>
        <p:spPr>
          <a:xfrm flipH="false" flipV="false" rot="0">
            <a:off x="10574492" y="3174529"/>
            <a:ext cx="218527" cy="218527"/>
          </a:xfrm>
          <a:prstGeom prst="rect">
            <a:avLst/>
          </a:prstGeom>
        </p:spPr>
      </p:pic>
      <p:pic>
        <p:nvPicPr>
          <p:cNvPr name="Picture 7" id="7"/>
          <p:cNvPicPr>
            <a:picLocks noChangeAspect="true"/>
          </p:cNvPicPr>
          <p:nvPr/>
        </p:nvPicPr>
        <p:blipFill>
          <a:blip r:embed="rId3"/>
          <a:srcRect l="0" t="0" r="0" b="0"/>
          <a:stretch>
            <a:fillRect/>
          </a:stretch>
        </p:blipFill>
        <p:spPr>
          <a:xfrm flipH="false" flipV="false" rot="0">
            <a:off x="15617688" y="4226775"/>
            <a:ext cx="160064" cy="160064"/>
          </a:xfrm>
          <a:prstGeom prst="rect">
            <a:avLst/>
          </a:prstGeom>
        </p:spPr>
      </p:pic>
      <p:pic>
        <p:nvPicPr>
          <p:cNvPr name="Picture 8" id="8"/>
          <p:cNvPicPr>
            <a:picLocks noChangeAspect="true"/>
          </p:cNvPicPr>
          <p:nvPr/>
        </p:nvPicPr>
        <p:blipFill>
          <a:blip r:embed="rId4"/>
          <a:srcRect l="0" t="0" r="0" b="0"/>
          <a:stretch>
            <a:fillRect/>
          </a:stretch>
        </p:blipFill>
        <p:spPr>
          <a:xfrm flipH="false" flipV="false" rot="0">
            <a:off x="13860657" y="2632979"/>
            <a:ext cx="3398643" cy="2776764"/>
          </a:xfrm>
          <a:prstGeom prst="rect">
            <a:avLst/>
          </a:prstGeom>
        </p:spPr>
      </p:pic>
      <p:sp>
        <p:nvSpPr>
          <p:cNvPr name="TextBox 9" id="9"/>
          <p:cNvSpPr txBox="true"/>
          <p:nvPr/>
        </p:nvSpPr>
        <p:spPr>
          <a:xfrm rot="0">
            <a:off x="1219200" y="6274047"/>
            <a:ext cx="7568034" cy="2240112"/>
          </a:xfrm>
          <a:prstGeom prst="rect">
            <a:avLst/>
          </a:prstGeom>
        </p:spPr>
        <p:txBody>
          <a:bodyPr anchor="t" rtlCol="false" tIns="0" lIns="0" bIns="0" rIns="0">
            <a:spAutoFit/>
          </a:bodyPr>
          <a:lstStyle/>
          <a:p>
            <a:pPr marL="461291" indent="-230646" lvl="1">
              <a:lnSpc>
                <a:spcPts val="3033"/>
              </a:lnSpc>
              <a:buFont typeface="Arial"/>
              <a:buChar char="•"/>
            </a:pPr>
            <a:r>
              <a:rPr lang="en-US" sz="2136">
                <a:solidFill>
                  <a:srgbClr val="FFFFFF"/>
                </a:solidFill>
                <a:latin typeface="Muli Regular"/>
              </a:rPr>
              <a:t>View all user information	</a:t>
            </a:r>
          </a:p>
          <a:p>
            <a:pPr marL="461291" indent="-230646" lvl="1">
              <a:lnSpc>
                <a:spcPts val="3033"/>
              </a:lnSpc>
              <a:buFont typeface="Arial"/>
              <a:buChar char="•"/>
            </a:pPr>
            <a:r>
              <a:rPr lang="en-US" sz="2136">
                <a:solidFill>
                  <a:srgbClr val="FFFFFF"/>
                </a:solidFill>
                <a:latin typeface="Muli Regular"/>
              </a:rPr>
              <a:t>View account info </a:t>
            </a:r>
          </a:p>
          <a:p>
            <a:pPr marL="461291" indent="-230646" lvl="1">
              <a:lnSpc>
                <a:spcPts val="3033"/>
              </a:lnSpc>
              <a:buFont typeface="Arial"/>
              <a:buChar char="•"/>
            </a:pPr>
            <a:r>
              <a:rPr lang="en-US" sz="2136">
                <a:solidFill>
                  <a:srgbClr val="FFFFFF"/>
                </a:solidFill>
                <a:latin typeface="Muli Regular"/>
              </a:rPr>
              <a:t>View all user meetings </a:t>
            </a:r>
          </a:p>
          <a:p>
            <a:pPr marL="461291" indent="-230646" lvl="1">
              <a:lnSpc>
                <a:spcPts val="3033"/>
              </a:lnSpc>
              <a:buFont typeface="Arial"/>
              <a:buChar char="•"/>
            </a:pPr>
            <a:r>
              <a:rPr lang="en-US" sz="2136">
                <a:solidFill>
                  <a:srgbClr val="FFFFFF"/>
                </a:solidFill>
                <a:latin typeface="Muli Regular"/>
              </a:rPr>
              <a:t>View and manage all user meetings </a:t>
            </a:r>
          </a:p>
          <a:p>
            <a:pPr marL="461291" indent="-230646" lvl="1">
              <a:lnSpc>
                <a:spcPts val="3033"/>
              </a:lnSpc>
              <a:buFont typeface="Arial"/>
              <a:buChar char="•"/>
            </a:pPr>
            <a:r>
              <a:rPr lang="en-US" sz="2136">
                <a:solidFill>
                  <a:srgbClr val="FFFFFF"/>
                </a:solidFill>
                <a:latin typeface="Muli Regular"/>
              </a:rPr>
              <a:t>View all user Webinars </a:t>
            </a:r>
          </a:p>
          <a:p>
            <a:pPr marL="461292" indent="-230646" lvl="1">
              <a:lnSpc>
                <a:spcPts val="3033"/>
              </a:lnSpc>
              <a:buFont typeface="Arial"/>
              <a:buChar char="•"/>
            </a:pPr>
            <a:r>
              <a:rPr lang="en-US" sz="2136">
                <a:solidFill>
                  <a:srgbClr val="FFFFFF"/>
                </a:solidFill>
                <a:latin typeface="Muli Regular"/>
              </a:rPr>
              <a:t>View and manage all user Webinars</a:t>
            </a:r>
          </a:p>
        </p:txBody>
      </p:sp>
      <p:sp>
        <p:nvSpPr>
          <p:cNvPr name="TextBox 10" id="10"/>
          <p:cNvSpPr txBox="true"/>
          <p:nvPr/>
        </p:nvSpPr>
        <p:spPr>
          <a:xfrm rot="0">
            <a:off x="9494696" y="3777605"/>
            <a:ext cx="3899135" cy="2827040"/>
          </a:xfrm>
          <a:prstGeom prst="rect">
            <a:avLst/>
          </a:prstGeom>
        </p:spPr>
        <p:txBody>
          <a:bodyPr anchor="t" rtlCol="false" tIns="0" lIns="0" bIns="0" rIns="0">
            <a:spAutoFit/>
          </a:bodyPr>
          <a:lstStyle/>
          <a:p>
            <a:pPr>
              <a:lnSpc>
                <a:spcPts val="11007"/>
              </a:lnSpc>
            </a:pPr>
            <a:r>
              <a:rPr lang="en-US" sz="10006" spc="-100">
                <a:solidFill>
                  <a:srgbClr val="343434"/>
                </a:solidFill>
                <a:latin typeface="Muli Bold"/>
              </a:rPr>
              <a:t>Click </a:t>
            </a:r>
          </a:p>
          <a:p>
            <a:pPr>
              <a:lnSpc>
                <a:spcPts val="11007"/>
              </a:lnSpc>
            </a:pPr>
            <a:r>
              <a:rPr lang="en-US" sz="10006" spc="-100">
                <a:solidFill>
                  <a:srgbClr val="343434"/>
                </a:solidFill>
                <a:latin typeface="Muli Bold"/>
              </a:rPr>
              <a:t>Zoom</a:t>
            </a:r>
          </a:p>
        </p:txBody>
      </p:sp>
      <p:grpSp>
        <p:nvGrpSpPr>
          <p:cNvPr name="Group 11" id="11"/>
          <p:cNvGrpSpPr/>
          <p:nvPr/>
        </p:nvGrpSpPr>
        <p:grpSpPr>
          <a:xfrm rot="0">
            <a:off x="1219200" y="1425620"/>
            <a:ext cx="6499520" cy="3208559"/>
            <a:chOff x="0" y="0"/>
            <a:chExt cx="8666027" cy="4278078"/>
          </a:xfrm>
        </p:grpSpPr>
        <p:sp>
          <p:nvSpPr>
            <p:cNvPr name="TextBox 12" id="12"/>
            <p:cNvSpPr txBox="true"/>
            <p:nvPr/>
          </p:nvSpPr>
          <p:spPr>
            <a:xfrm rot="0">
              <a:off x="0" y="76200"/>
              <a:ext cx="8666027" cy="1386516"/>
            </a:xfrm>
            <a:prstGeom prst="rect">
              <a:avLst/>
            </a:prstGeom>
          </p:spPr>
          <p:txBody>
            <a:bodyPr anchor="t" rtlCol="false" tIns="0" lIns="0" bIns="0" rIns="0">
              <a:spAutoFit/>
            </a:bodyPr>
            <a:lstStyle/>
            <a:p>
              <a:pPr>
                <a:lnSpc>
                  <a:spcPts val="7920"/>
                </a:lnSpc>
              </a:pPr>
              <a:r>
                <a:rPr lang="en-US" sz="7200" spc="-72">
                  <a:solidFill>
                    <a:srgbClr val="FFFFFF"/>
                  </a:solidFill>
                  <a:latin typeface="Muli Bold"/>
                </a:rPr>
                <a:t>Authorization</a:t>
              </a:r>
            </a:p>
          </p:txBody>
        </p:sp>
        <p:sp>
          <p:nvSpPr>
            <p:cNvPr name="TextBox 13" id="13"/>
            <p:cNvSpPr txBox="true"/>
            <p:nvPr/>
          </p:nvSpPr>
          <p:spPr>
            <a:xfrm rot="0">
              <a:off x="0" y="2090946"/>
              <a:ext cx="8666027" cy="2187132"/>
            </a:xfrm>
            <a:prstGeom prst="rect">
              <a:avLst/>
            </a:prstGeom>
          </p:spPr>
          <p:txBody>
            <a:bodyPr anchor="t" rtlCol="false" tIns="0" lIns="0" bIns="0" rIns="0">
              <a:spAutoFit/>
            </a:bodyPr>
            <a:lstStyle/>
            <a:p>
              <a:pPr>
                <a:lnSpc>
                  <a:spcPts val="4480"/>
                </a:lnSpc>
                <a:spcBef>
                  <a:spcPct val="0"/>
                </a:spcBef>
              </a:pPr>
              <a:r>
                <a:rPr lang="en-US" sz="3200">
                  <a:solidFill>
                    <a:srgbClr val="FFFFFF"/>
                  </a:solidFill>
                  <a:latin typeface="Muli Regular"/>
                </a:rPr>
                <a:t>In order to use your Zoom account with SimpleVLE, you must first authorize access to your account:</a:t>
              </a:r>
            </a:p>
          </p:txBody>
        </p:sp>
      </p:grpSp>
      <p:grpSp>
        <p:nvGrpSpPr>
          <p:cNvPr name="Group 14" id="14"/>
          <p:cNvGrpSpPr/>
          <p:nvPr/>
        </p:nvGrpSpPr>
        <p:grpSpPr>
          <a:xfrm rot="0">
            <a:off x="726459" y="4968939"/>
            <a:ext cx="7146954" cy="349122"/>
            <a:chOff x="0" y="0"/>
            <a:chExt cx="9194800" cy="812800"/>
          </a:xfrm>
        </p:grpSpPr>
        <p:sp>
          <p:nvSpPr>
            <p:cNvPr name="Freeform 15" id="15"/>
            <p:cNvSpPr/>
            <p:nvPr/>
          </p:nvSpPr>
          <p:spPr>
            <a:xfrm>
              <a:off x="472273" y="304800"/>
              <a:ext cx="15579567" cy="203200"/>
            </a:xfrm>
            <a:custGeom>
              <a:avLst/>
              <a:gdLst/>
              <a:ahLst/>
              <a:cxnLst/>
              <a:rect r="r" b="b" t="t" l="l"/>
              <a:pathLst>
                <a:path h="203200" w="15579567">
                  <a:moveTo>
                    <a:pt x="189995" y="0"/>
                  </a:moveTo>
                  <a:cubicBezTo>
                    <a:pt x="294492" y="0"/>
                    <a:pt x="379990" y="45720"/>
                    <a:pt x="379990" y="101600"/>
                  </a:cubicBezTo>
                  <a:cubicBezTo>
                    <a:pt x="379990" y="157480"/>
                    <a:pt x="294492" y="203200"/>
                    <a:pt x="189995" y="203200"/>
                  </a:cubicBezTo>
                  <a:cubicBezTo>
                    <a:pt x="85498" y="203200"/>
                    <a:pt x="0" y="157480"/>
                    <a:pt x="0" y="101600"/>
                  </a:cubicBezTo>
                  <a:cubicBezTo>
                    <a:pt x="0" y="45720"/>
                    <a:pt x="85498" y="0"/>
                    <a:pt x="189995" y="0"/>
                  </a:cubicBezTo>
                  <a:close/>
                  <a:moveTo>
                    <a:pt x="949974" y="0"/>
                  </a:moveTo>
                  <a:cubicBezTo>
                    <a:pt x="1054471" y="0"/>
                    <a:pt x="1139969" y="45720"/>
                    <a:pt x="1139969" y="101600"/>
                  </a:cubicBezTo>
                  <a:cubicBezTo>
                    <a:pt x="1139969" y="157480"/>
                    <a:pt x="1054471" y="203200"/>
                    <a:pt x="949974" y="203200"/>
                  </a:cubicBezTo>
                  <a:cubicBezTo>
                    <a:pt x="845477" y="203200"/>
                    <a:pt x="759979" y="157480"/>
                    <a:pt x="759979" y="101600"/>
                  </a:cubicBezTo>
                  <a:cubicBezTo>
                    <a:pt x="759979" y="45720"/>
                    <a:pt x="845477" y="0"/>
                    <a:pt x="949974" y="0"/>
                  </a:cubicBezTo>
                  <a:close/>
                  <a:moveTo>
                    <a:pt x="1709953" y="0"/>
                  </a:moveTo>
                  <a:cubicBezTo>
                    <a:pt x="1814450" y="0"/>
                    <a:pt x="1899948" y="45720"/>
                    <a:pt x="1899948" y="101600"/>
                  </a:cubicBezTo>
                  <a:cubicBezTo>
                    <a:pt x="1899948" y="157480"/>
                    <a:pt x="1814450" y="203200"/>
                    <a:pt x="1709953" y="203200"/>
                  </a:cubicBezTo>
                  <a:cubicBezTo>
                    <a:pt x="1605456" y="203200"/>
                    <a:pt x="1519958" y="157480"/>
                    <a:pt x="1519958" y="101600"/>
                  </a:cubicBezTo>
                  <a:cubicBezTo>
                    <a:pt x="1519958" y="45720"/>
                    <a:pt x="1605456" y="0"/>
                    <a:pt x="1709953" y="0"/>
                  </a:cubicBezTo>
                  <a:close/>
                  <a:moveTo>
                    <a:pt x="2469932" y="0"/>
                  </a:moveTo>
                  <a:cubicBezTo>
                    <a:pt x="2574429" y="0"/>
                    <a:pt x="2659927" y="45720"/>
                    <a:pt x="2659927" y="101600"/>
                  </a:cubicBezTo>
                  <a:cubicBezTo>
                    <a:pt x="2659927" y="157480"/>
                    <a:pt x="2574429" y="203200"/>
                    <a:pt x="2469932" y="203200"/>
                  </a:cubicBezTo>
                  <a:cubicBezTo>
                    <a:pt x="2365435" y="203200"/>
                    <a:pt x="2279937" y="157480"/>
                    <a:pt x="2279937" y="101600"/>
                  </a:cubicBezTo>
                  <a:cubicBezTo>
                    <a:pt x="2279937" y="45720"/>
                    <a:pt x="2365435" y="0"/>
                    <a:pt x="2469932" y="0"/>
                  </a:cubicBezTo>
                  <a:close/>
                  <a:moveTo>
                    <a:pt x="3229911" y="0"/>
                  </a:moveTo>
                  <a:cubicBezTo>
                    <a:pt x="3334408" y="0"/>
                    <a:pt x="3419906" y="45720"/>
                    <a:pt x="3419906" y="101600"/>
                  </a:cubicBezTo>
                  <a:cubicBezTo>
                    <a:pt x="3419906" y="157480"/>
                    <a:pt x="3334408" y="203200"/>
                    <a:pt x="3229911" y="203200"/>
                  </a:cubicBezTo>
                  <a:cubicBezTo>
                    <a:pt x="3125414" y="203200"/>
                    <a:pt x="3039916" y="157480"/>
                    <a:pt x="3039916" y="101600"/>
                  </a:cubicBezTo>
                  <a:cubicBezTo>
                    <a:pt x="3039916" y="45720"/>
                    <a:pt x="3125414" y="0"/>
                    <a:pt x="3229911" y="0"/>
                  </a:cubicBezTo>
                  <a:close/>
                  <a:moveTo>
                    <a:pt x="3989890" y="0"/>
                  </a:moveTo>
                  <a:cubicBezTo>
                    <a:pt x="4094387" y="0"/>
                    <a:pt x="4179885" y="45720"/>
                    <a:pt x="4179885" y="101600"/>
                  </a:cubicBezTo>
                  <a:cubicBezTo>
                    <a:pt x="4179885" y="157480"/>
                    <a:pt x="4094387" y="203200"/>
                    <a:pt x="3989890" y="203200"/>
                  </a:cubicBezTo>
                  <a:cubicBezTo>
                    <a:pt x="3885392" y="203200"/>
                    <a:pt x="3799895" y="157480"/>
                    <a:pt x="3799895" y="101600"/>
                  </a:cubicBezTo>
                  <a:cubicBezTo>
                    <a:pt x="3799895" y="45720"/>
                    <a:pt x="3885393" y="0"/>
                    <a:pt x="3989890" y="0"/>
                  </a:cubicBezTo>
                  <a:close/>
                  <a:moveTo>
                    <a:pt x="4749869" y="0"/>
                  </a:moveTo>
                  <a:cubicBezTo>
                    <a:pt x="4854366" y="0"/>
                    <a:pt x="4939863" y="45720"/>
                    <a:pt x="4939863" y="101600"/>
                  </a:cubicBezTo>
                  <a:cubicBezTo>
                    <a:pt x="4939863" y="157480"/>
                    <a:pt x="4854366" y="203200"/>
                    <a:pt x="4749869" y="203200"/>
                  </a:cubicBezTo>
                  <a:cubicBezTo>
                    <a:pt x="4645372" y="203200"/>
                    <a:pt x="4559874" y="157480"/>
                    <a:pt x="4559874" y="101600"/>
                  </a:cubicBezTo>
                  <a:cubicBezTo>
                    <a:pt x="4559874" y="45720"/>
                    <a:pt x="4645372" y="0"/>
                    <a:pt x="4749869" y="0"/>
                  </a:cubicBezTo>
                  <a:close/>
                  <a:moveTo>
                    <a:pt x="5509848" y="0"/>
                  </a:moveTo>
                  <a:cubicBezTo>
                    <a:pt x="5614345" y="0"/>
                    <a:pt x="5699842" y="45720"/>
                    <a:pt x="5699842" y="101600"/>
                  </a:cubicBezTo>
                  <a:cubicBezTo>
                    <a:pt x="5699842" y="157480"/>
                    <a:pt x="5614345" y="203200"/>
                    <a:pt x="5509848" y="203200"/>
                  </a:cubicBezTo>
                  <a:cubicBezTo>
                    <a:pt x="5405350" y="203200"/>
                    <a:pt x="5319853" y="157480"/>
                    <a:pt x="5319853" y="101600"/>
                  </a:cubicBezTo>
                  <a:cubicBezTo>
                    <a:pt x="5319853" y="45720"/>
                    <a:pt x="5405350" y="0"/>
                    <a:pt x="5509848" y="0"/>
                  </a:cubicBezTo>
                  <a:close/>
                  <a:moveTo>
                    <a:pt x="6269826" y="0"/>
                  </a:moveTo>
                  <a:cubicBezTo>
                    <a:pt x="6374324" y="0"/>
                    <a:pt x="6459821" y="45720"/>
                    <a:pt x="6459821" y="101600"/>
                  </a:cubicBezTo>
                  <a:cubicBezTo>
                    <a:pt x="6459821" y="157480"/>
                    <a:pt x="6374324" y="203200"/>
                    <a:pt x="6269826" y="203200"/>
                  </a:cubicBezTo>
                  <a:cubicBezTo>
                    <a:pt x="6165330" y="203200"/>
                    <a:pt x="6079832" y="157480"/>
                    <a:pt x="6079832" y="101600"/>
                  </a:cubicBezTo>
                  <a:cubicBezTo>
                    <a:pt x="6079832" y="45720"/>
                    <a:pt x="6165330" y="0"/>
                    <a:pt x="6269826" y="0"/>
                  </a:cubicBezTo>
                  <a:close/>
                  <a:moveTo>
                    <a:pt x="7029806" y="0"/>
                  </a:moveTo>
                  <a:cubicBezTo>
                    <a:pt x="7134302" y="0"/>
                    <a:pt x="7219800" y="45720"/>
                    <a:pt x="7219800" y="101600"/>
                  </a:cubicBezTo>
                  <a:cubicBezTo>
                    <a:pt x="7219800" y="157480"/>
                    <a:pt x="7134302" y="203200"/>
                    <a:pt x="7029806" y="203200"/>
                  </a:cubicBezTo>
                  <a:cubicBezTo>
                    <a:pt x="6925308" y="203200"/>
                    <a:pt x="6839811" y="157480"/>
                    <a:pt x="6839811" y="101600"/>
                  </a:cubicBezTo>
                  <a:cubicBezTo>
                    <a:pt x="6839811" y="45720"/>
                    <a:pt x="6925308" y="0"/>
                    <a:pt x="7029806" y="0"/>
                  </a:cubicBezTo>
                  <a:close/>
                  <a:moveTo>
                    <a:pt x="7789784" y="0"/>
                  </a:moveTo>
                  <a:cubicBezTo>
                    <a:pt x="7894281" y="0"/>
                    <a:pt x="7979779" y="45720"/>
                    <a:pt x="7979779" y="101600"/>
                  </a:cubicBezTo>
                  <a:cubicBezTo>
                    <a:pt x="7979779" y="157480"/>
                    <a:pt x="7894281" y="203200"/>
                    <a:pt x="7789784" y="203200"/>
                  </a:cubicBezTo>
                  <a:cubicBezTo>
                    <a:pt x="7685287" y="203200"/>
                    <a:pt x="7599789" y="157480"/>
                    <a:pt x="7599789" y="101600"/>
                  </a:cubicBezTo>
                  <a:cubicBezTo>
                    <a:pt x="7599789" y="45720"/>
                    <a:pt x="7685287" y="0"/>
                    <a:pt x="7789784" y="0"/>
                  </a:cubicBezTo>
                  <a:close/>
                  <a:moveTo>
                    <a:pt x="8549763" y="0"/>
                  </a:moveTo>
                  <a:cubicBezTo>
                    <a:pt x="8654260" y="0"/>
                    <a:pt x="8739758" y="45720"/>
                    <a:pt x="8739758" y="101600"/>
                  </a:cubicBezTo>
                  <a:cubicBezTo>
                    <a:pt x="8739758" y="157480"/>
                    <a:pt x="8654260" y="203200"/>
                    <a:pt x="8549763" y="203200"/>
                  </a:cubicBezTo>
                  <a:cubicBezTo>
                    <a:pt x="8445266" y="203200"/>
                    <a:pt x="8359769" y="157480"/>
                    <a:pt x="8359769" y="101600"/>
                  </a:cubicBezTo>
                  <a:cubicBezTo>
                    <a:pt x="8359769" y="45720"/>
                    <a:pt x="8445266" y="0"/>
                    <a:pt x="8549763" y="0"/>
                  </a:cubicBezTo>
                  <a:close/>
                  <a:moveTo>
                    <a:pt x="9309742" y="0"/>
                  </a:moveTo>
                  <a:cubicBezTo>
                    <a:pt x="9414239" y="0"/>
                    <a:pt x="9499737" y="45720"/>
                    <a:pt x="9499737" y="101600"/>
                  </a:cubicBezTo>
                  <a:cubicBezTo>
                    <a:pt x="9499737" y="157480"/>
                    <a:pt x="9414239" y="203200"/>
                    <a:pt x="9309742" y="203200"/>
                  </a:cubicBezTo>
                  <a:cubicBezTo>
                    <a:pt x="9205245" y="203200"/>
                    <a:pt x="9119747" y="157480"/>
                    <a:pt x="9119747" y="101600"/>
                  </a:cubicBezTo>
                  <a:cubicBezTo>
                    <a:pt x="9119747" y="45720"/>
                    <a:pt x="9205245" y="0"/>
                    <a:pt x="9309742" y="0"/>
                  </a:cubicBezTo>
                  <a:close/>
                  <a:moveTo>
                    <a:pt x="10069721" y="0"/>
                  </a:moveTo>
                  <a:cubicBezTo>
                    <a:pt x="10174218" y="0"/>
                    <a:pt x="10259715" y="45720"/>
                    <a:pt x="10259715" y="101600"/>
                  </a:cubicBezTo>
                  <a:cubicBezTo>
                    <a:pt x="10259715" y="157480"/>
                    <a:pt x="10174218" y="203200"/>
                    <a:pt x="10069721" y="203200"/>
                  </a:cubicBezTo>
                  <a:cubicBezTo>
                    <a:pt x="9965224" y="203200"/>
                    <a:pt x="9879726" y="157480"/>
                    <a:pt x="9879726" y="101600"/>
                  </a:cubicBezTo>
                  <a:cubicBezTo>
                    <a:pt x="9879726" y="45720"/>
                    <a:pt x="9965224" y="0"/>
                    <a:pt x="10069721" y="0"/>
                  </a:cubicBezTo>
                  <a:close/>
                  <a:moveTo>
                    <a:pt x="10829700" y="0"/>
                  </a:moveTo>
                  <a:cubicBezTo>
                    <a:pt x="10934197" y="0"/>
                    <a:pt x="11019695" y="45720"/>
                    <a:pt x="11019695" y="101600"/>
                  </a:cubicBezTo>
                  <a:cubicBezTo>
                    <a:pt x="11019695" y="157480"/>
                    <a:pt x="10934197" y="203200"/>
                    <a:pt x="10829700" y="203200"/>
                  </a:cubicBezTo>
                  <a:cubicBezTo>
                    <a:pt x="10725202" y="203200"/>
                    <a:pt x="10639705" y="157480"/>
                    <a:pt x="10639705" y="101600"/>
                  </a:cubicBezTo>
                  <a:cubicBezTo>
                    <a:pt x="10639705" y="45720"/>
                    <a:pt x="10725202" y="0"/>
                    <a:pt x="10829700" y="0"/>
                  </a:cubicBezTo>
                  <a:close/>
                  <a:moveTo>
                    <a:pt x="11589678" y="0"/>
                  </a:moveTo>
                  <a:cubicBezTo>
                    <a:pt x="11694176" y="0"/>
                    <a:pt x="11779673" y="45720"/>
                    <a:pt x="11779673" y="101600"/>
                  </a:cubicBezTo>
                  <a:cubicBezTo>
                    <a:pt x="11779673" y="157480"/>
                    <a:pt x="11694176" y="203200"/>
                    <a:pt x="11589678" y="203200"/>
                  </a:cubicBezTo>
                  <a:cubicBezTo>
                    <a:pt x="11485182" y="203200"/>
                    <a:pt x="11399684" y="157480"/>
                    <a:pt x="11399684" y="101600"/>
                  </a:cubicBezTo>
                  <a:cubicBezTo>
                    <a:pt x="11399684" y="45720"/>
                    <a:pt x="11485181" y="0"/>
                    <a:pt x="11589678" y="0"/>
                  </a:cubicBezTo>
                  <a:close/>
                  <a:moveTo>
                    <a:pt x="12349658" y="0"/>
                  </a:moveTo>
                  <a:cubicBezTo>
                    <a:pt x="12454155" y="0"/>
                    <a:pt x="12539652" y="45720"/>
                    <a:pt x="12539652" y="101600"/>
                  </a:cubicBezTo>
                  <a:cubicBezTo>
                    <a:pt x="12539652" y="157480"/>
                    <a:pt x="12454155" y="203200"/>
                    <a:pt x="12349658" y="203200"/>
                  </a:cubicBezTo>
                  <a:cubicBezTo>
                    <a:pt x="12245160" y="203200"/>
                    <a:pt x="12159663" y="157480"/>
                    <a:pt x="12159663" y="101600"/>
                  </a:cubicBezTo>
                  <a:cubicBezTo>
                    <a:pt x="12159663" y="45720"/>
                    <a:pt x="12245160" y="0"/>
                    <a:pt x="12349658" y="0"/>
                  </a:cubicBezTo>
                  <a:close/>
                  <a:moveTo>
                    <a:pt x="13109636" y="0"/>
                  </a:moveTo>
                  <a:cubicBezTo>
                    <a:pt x="13214133" y="0"/>
                    <a:pt x="13299631" y="45720"/>
                    <a:pt x="13299631" y="101600"/>
                  </a:cubicBezTo>
                  <a:cubicBezTo>
                    <a:pt x="13299631" y="157480"/>
                    <a:pt x="13214133" y="203200"/>
                    <a:pt x="13109636" y="203200"/>
                  </a:cubicBezTo>
                  <a:cubicBezTo>
                    <a:pt x="13005140" y="203200"/>
                    <a:pt x="12919641" y="157480"/>
                    <a:pt x="12919641" y="101600"/>
                  </a:cubicBezTo>
                  <a:cubicBezTo>
                    <a:pt x="12919641" y="45720"/>
                    <a:pt x="13005138" y="0"/>
                    <a:pt x="13109636" y="0"/>
                  </a:cubicBezTo>
                  <a:close/>
                  <a:moveTo>
                    <a:pt x="13869616" y="0"/>
                  </a:moveTo>
                  <a:cubicBezTo>
                    <a:pt x="13974112" y="0"/>
                    <a:pt x="14059611" y="45720"/>
                    <a:pt x="14059611" y="101600"/>
                  </a:cubicBezTo>
                  <a:cubicBezTo>
                    <a:pt x="14059611" y="157480"/>
                    <a:pt x="13974112" y="203200"/>
                    <a:pt x="13869616" y="203200"/>
                  </a:cubicBezTo>
                  <a:cubicBezTo>
                    <a:pt x="13765118" y="203200"/>
                    <a:pt x="13679621" y="157480"/>
                    <a:pt x="13679621" y="101600"/>
                  </a:cubicBezTo>
                  <a:cubicBezTo>
                    <a:pt x="13679621" y="45720"/>
                    <a:pt x="13765117" y="0"/>
                    <a:pt x="13869616" y="0"/>
                  </a:cubicBezTo>
                  <a:close/>
                  <a:moveTo>
                    <a:pt x="14629594" y="0"/>
                  </a:moveTo>
                  <a:cubicBezTo>
                    <a:pt x="14734092" y="0"/>
                    <a:pt x="14819589" y="45720"/>
                    <a:pt x="14819589" y="101600"/>
                  </a:cubicBezTo>
                  <a:cubicBezTo>
                    <a:pt x="14819589" y="157480"/>
                    <a:pt x="14734092" y="203200"/>
                    <a:pt x="14629594" y="203200"/>
                  </a:cubicBezTo>
                  <a:cubicBezTo>
                    <a:pt x="14525097" y="203200"/>
                    <a:pt x="14439600" y="157480"/>
                    <a:pt x="14439600" y="101600"/>
                  </a:cubicBezTo>
                  <a:cubicBezTo>
                    <a:pt x="14439600" y="45720"/>
                    <a:pt x="14525097" y="0"/>
                    <a:pt x="14629594" y="0"/>
                  </a:cubicBezTo>
                  <a:close/>
                  <a:moveTo>
                    <a:pt x="15389573" y="0"/>
                  </a:moveTo>
                  <a:cubicBezTo>
                    <a:pt x="15494070" y="0"/>
                    <a:pt x="15579567" y="45720"/>
                    <a:pt x="15579567" y="101600"/>
                  </a:cubicBezTo>
                  <a:cubicBezTo>
                    <a:pt x="15579567" y="157480"/>
                    <a:pt x="15494070" y="203200"/>
                    <a:pt x="15389573" y="203200"/>
                  </a:cubicBezTo>
                  <a:cubicBezTo>
                    <a:pt x="15285075" y="203200"/>
                    <a:pt x="15199578" y="157480"/>
                    <a:pt x="15199578" y="101600"/>
                  </a:cubicBezTo>
                  <a:cubicBezTo>
                    <a:pt x="15199578" y="45720"/>
                    <a:pt x="15285075" y="0"/>
                    <a:pt x="15389573" y="0"/>
                  </a:cubicBezTo>
                  <a:close/>
                </a:path>
              </a:pathLst>
            </a:custGeom>
            <a:solidFill>
              <a:srgbClr val="75C7FB"/>
            </a:solidFill>
          </p:spPr>
        </p:sp>
      </p:grpSp>
      <p:sp>
        <p:nvSpPr>
          <p:cNvPr name="TextBox 16" id="16"/>
          <p:cNvSpPr txBox="true"/>
          <p:nvPr/>
        </p:nvSpPr>
        <p:spPr>
          <a:xfrm rot="0">
            <a:off x="1373892" y="5648336"/>
            <a:ext cx="4442802" cy="419939"/>
          </a:xfrm>
          <a:prstGeom prst="rect">
            <a:avLst/>
          </a:prstGeom>
        </p:spPr>
        <p:txBody>
          <a:bodyPr anchor="t" rtlCol="false" tIns="0" lIns="0" bIns="0" rIns="0">
            <a:spAutoFit/>
          </a:bodyPr>
          <a:lstStyle/>
          <a:p>
            <a:pPr>
              <a:lnSpc>
                <a:spcPts val="3238"/>
              </a:lnSpc>
            </a:pPr>
            <a:r>
              <a:rPr lang="en-US" sz="2943" spc="-29">
                <a:solidFill>
                  <a:srgbClr val="FFFFFF"/>
                </a:solidFill>
                <a:latin typeface="Muli Bold"/>
              </a:rPr>
              <a:t>Authorize SimpleVLE To:</a:t>
            </a:r>
          </a:p>
        </p:txBody>
      </p:sp>
      <p:pic>
        <p:nvPicPr>
          <p:cNvPr name="Picture 17" id="17"/>
          <p:cNvPicPr>
            <a:picLocks noChangeAspect="true"/>
          </p:cNvPicPr>
          <p:nvPr/>
        </p:nvPicPr>
        <p:blipFill>
          <a:blip r:embed="rId5"/>
          <a:srcRect l="0" t="0" r="0" b="0"/>
          <a:stretch>
            <a:fillRect/>
          </a:stretch>
        </p:blipFill>
        <p:spPr>
          <a:xfrm flipH="false" flipV="false" rot="0">
            <a:off x="16379423" y="8726988"/>
            <a:ext cx="1039439" cy="1062624"/>
          </a:xfrm>
          <a:prstGeom prst="rect">
            <a:avLst/>
          </a:prstGeom>
        </p:spPr>
      </p:pic>
      <p:pic>
        <p:nvPicPr>
          <p:cNvPr name="Picture 18" id="18"/>
          <p:cNvPicPr>
            <a:picLocks noChangeAspect="true"/>
          </p:cNvPicPr>
          <p:nvPr/>
        </p:nvPicPr>
        <p:blipFill>
          <a:blip r:embed="rId6"/>
          <a:srcRect l="0" t="0" r="0" b="0"/>
          <a:stretch>
            <a:fillRect/>
          </a:stretch>
        </p:blipFill>
        <p:spPr>
          <a:xfrm flipH="false" flipV="false" rot="0">
            <a:off x="13860657" y="5318061"/>
            <a:ext cx="758186" cy="983476"/>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7043573" y="805461"/>
            <a:ext cx="10695273" cy="7985844"/>
            <a:chOff x="0" y="0"/>
            <a:chExt cx="4357143" cy="3253350"/>
          </a:xfrm>
        </p:grpSpPr>
        <p:sp>
          <p:nvSpPr>
            <p:cNvPr name="Freeform 3" id="3"/>
            <p:cNvSpPr/>
            <p:nvPr/>
          </p:nvSpPr>
          <p:spPr>
            <a:xfrm>
              <a:off x="0" y="0"/>
              <a:ext cx="4357143" cy="3253350"/>
            </a:xfrm>
            <a:custGeom>
              <a:avLst/>
              <a:gdLst/>
              <a:ahLst/>
              <a:cxnLst/>
              <a:rect r="r" b="b" t="t" l="l"/>
              <a:pathLst>
                <a:path h="3253350" w="4357143">
                  <a:moveTo>
                    <a:pt x="4232683" y="3253350"/>
                  </a:moveTo>
                  <a:lnTo>
                    <a:pt x="124460" y="3253350"/>
                  </a:lnTo>
                  <a:cubicBezTo>
                    <a:pt x="55880" y="3253350"/>
                    <a:pt x="0" y="3197470"/>
                    <a:pt x="0" y="3128890"/>
                  </a:cubicBezTo>
                  <a:lnTo>
                    <a:pt x="0" y="124460"/>
                  </a:lnTo>
                  <a:cubicBezTo>
                    <a:pt x="0" y="55880"/>
                    <a:pt x="55880" y="0"/>
                    <a:pt x="124460" y="0"/>
                  </a:cubicBezTo>
                  <a:lnTo>
                    <a:pt x="4232683" y="0"/>
                  </a:lnTo>
                  <a:cubicBezTo>
                    <a:pt x="4301263" y="0"/>
                    <a:pt x="4357143" y="55880"/>
                    <a:pt x="4357143" y="124460"/>
                  </a:cubicBezTo>
                  <a:lnTo>
                    <a:pt x="4357143" y="3128890"/>
                  </a:lnTo>
                  <a:cubicBezTo>
                    <a:pt x="4357143" y="3197470"/>
                    <a:pt x="4301263" y="3253350"/>
                    <a:pt x="4232683" y="3253350"/>
                  </a:cubicBezTo>
                  <a:close/>
                </a:path>
              </a:pathLst>
            </a:custGeom>
            <a:solidFill>
              <a:srgbClr val="FFFFFF"/>
            </a:solidFill>
          </p:spPr>
        </p:sp>
      </p:grpSp>
      <p:pic>
        <p:nvPicPr>
          <p:cNvPr name="Picture 4" id="4"/>
          <p:cNvPicPr>
            <a:picLocks noChangeAspect="true"/>
          </p:cNvPicPr>
          <p:nvPr/>
        </p:nvPicPr>
        <p:blipFill>
          <a:blip r:embed="rId3"/>
          <a:srcRect l="0" t="0" r="0" b="0"/>
          <a:stretch>
            <a:fillRect/>
          </a:stretch>
        </p:blipFill>
        <p:spPr>
          <a:xfrm flipH="false" flipV="false" rot="0">
            <a:off x="7649724" y="1028700"/>
            <a:ext cx="9609576" cy="3819502"/>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13981670" y="-543927"/>
            <a:ext cx="2151110" cy="2000532"/>
          </a:xfrm>
          <a:prstGeom prst="rect">
            <a:avLst/>
          </a:prstGeom>
        </p:spPr>
      </p:pic>
      <p:sp>
        <p:nvSpPr>
          <p:cNvPr name="TextBox 6" id="6"/>
          <p:cNvSpPr txBox="true"/>
          <p:nvPr/>
        </p:nvSpPr>
        <p:spPr>
          <a:xfrm rot="0">
            <a:off x="655837" y="5452447"/>
            <a:ext cx="5758029" cy="2877135"/>
          </a:xfrm>
          <a:prstGeom prst="rect">
            <a:avLst/>
          </a:prstGeom>
        </p:spPr>
        <p:txBody>
          <a:bodyPr anchor="t" rtlCol="false" tIns="0" lIns="0" bIns="0" rIns="0">
            <a:spAutoFit/>
          </a:bodyPr>
          <a:lstStyle/>
          <a:p>
            <a:pPr marL="0" indent="0" lvl="0">
              <a:lnSpc>
                <a:spcPts val="3282"/>
              </a:lnSpc>
            </a:pPr>
            <a:r>
              <a:rPr lang="en-US" sz="2311">
                <a:solidFill>
                  <a:srgbClr val="000000"/>
                </a:solidFill>
                <a:latin typeface="Muli Regular"/>
              </a:rPr>
              <a:t>If you already have a Zoom account, you will just be prompted to login and authorize your account. However, if you do not already have Zoom account, you will have to sign up through Zoom. After signing up with Zoom, you can return to this page and resume the process.</a:t>
            </a:r>
          </a:p>
        </p:txBody>
      </p:sp>
      <p:grpSp>
        <p:nvGrpSpPr>
          <p:cNvPr name="Group 7" id="7"/>
          <p:cNvGrpSpPr/>
          <p:nvPr/>
        </p:nvGrpSpPr>
        <p:grpSpPr>
          <a:xfrm rot="0">
            <a:off x="641970" y="1030153"/>
            <a:ext cx="5771897" cy="2019664"/>
            <a:chOff x="0" y="0"/>
            <a:chExt cx="7695863" cy="2692885"/>
          </a:xfrm>
        </p:grpSpPr>
        <p:sp>
          <p:nvSpPr>
            <p:cNvPr name="TextBox 8" id="8"/>
            <p:cNvSpPr txBox="true"/>
            <p:nvPr/>
          </p:nvSpPr>
          <p:spPr>
            <a:xfrm rot="0">
              <a:off x="0" y="76200"/>
              <a:ext cx="7695863" cy="1340939"/>
            </a:xfrm>
            <a:prstGeom prst="rect">
              <a:avLst/>
            </a:prstGeom>
          </p:spPr>
          <p:txBody>
            <a:bodyPr anchor="t" rtlCol="false" tIns="0" lIns="0" bIns="0" rIns="0">
              <a:spAutoFit/>
            </a:bodyPr>
            <a:lstStyle/>
            <a:p>
              <a:pPr>
                <a:lnSpc>
                  <a:spcPts val="7673"/>
                </a:lnSpc>
              </a:pPr>
              <a:r>
                <a:rPr lang="en-US" sz="6975" spc="-69">
                  <a:solidFill>
                    <a:srgbClr val="0048CD"/>
                  </a:solidFill>
                  <a:latin typeface="Muli Bold"/>
                </a:rPr>
                <a:t>Authorization</a:t>
              </a:r>
            </a:p>
          </p:txBody>
        </p:sp>
        <p:sp>
          <p:nvSpPr>
            <p:cNvPr name="TextBox 9" id="9"/>
            <p:cNvSpPr txBox="true"/>
            <p:nvPr/>
          </p:nvSpPr>
          <p:spPr>
            <a:xfrm rot="0">
              <a:off x="0" y="2014785"/>
              <a:ext cx="7695863" cy="678100"/>
            </a:xfrm>
            <a:prstGeom prst="rect">
              <a:avLst/>
            </a:prstGeom>
          </p:spPr>
          <p:txBody>
            <a:bodyPr anchor="t" rtlCol="false" tIns="0" lIns="0" bIns="0" rIns="0">
              <a:spAutoFit/>
            </a:bodyPr>
            <a:lstStyle/>
            <a:p>
              <a:pPr>
                <a:lnSpc>
                  <a:spcPts val="4340"/>
                </a:lnSpc>
              </a:pPr>
              <a:r>
                <a:rPr lang="en-US" sz="3100">
                  <a:solidFill>
                    <a:srgbClr val="000000"/>
                  </a:solidFill>
                  <a:latin typeface="Muli Regular"/>
                </a:rPr>
                <a:t>Continued...</a:t>
              </a:r>
            </a:p>
          </p:txBody>
        </p:sp>
      </p:grpSp>
      <p:pic>
        <p:nvPicPr>
          <p:cNvPr name="Picture 10" id="10"/>
          <p:cNvPicPr>
            <a:picLocks noChangeAspect="true"/>
          </p:cNvPicPr>
          <p:nvPr/>
        </p:nvPicPr>
        <p:blipFill>
          <a:blip r:embed="rId5"/>
          <a:srcRect l="0" t="0" r="0" b="0"/>
          <a:stretch>
            <a:fillRect/>
          </a:stretch>
        </p:blipFill>
        <p:spPr>
          <a:xfrm flipH="false" flipV="false" rot="0">
            <a:off x="3714864" y="2938451"/>
            <a:ext cx="1819351" cy="1859932"/>
          </a:xfrm>
          <a:prstGeom prst="rect">
            <a:avLst/>
          </a:prstGeom>
        </p:spPr>
      </p:pic>
      <p:pic>
        <p:nvPicPr>
          <p:cNvPr name="Picture 11" id="11"/>
          <p:cNvPicPr>
            <a:picLocks noChangeAspect="true"/>
          </p:cNvPicPr>
          <p:nvPr/>
        </p:nvPicPr>
        <p:blipFill>
          <a:blip r:embed="rId6"/>
          <a:srcRect l="0" t="0" r="0" b="0"/>
          <a:stretch>
            <a:fillRect/>
          </a:stretch>
        </p:blipFill>
        <p:spPr>
          <a:xfrm flipH="false" flipV="false" rot="0">
            <a:off x="14399686" y="3974393"/>
            <a:ext cx="758186" cy="983476"/>
          </a:xfrm>
          <a:prstGeom prst="rect">
            <a:avLst/>
          </a:prstGeom>
        </p:spPr>
      </p:pic>
      <p:sp>
        <p:nvSpPr>
          <p:cNvPr name="TextBox 12" id="12"/>
          <p:cNvSpPr txBox="true"/>
          <p:nvPr/>
        </p:nvSpPr>
        <p:spPr>
          <a:xfrm rot="0">
            <a:off x="8017455" y="5332239"/>
            <a:ext cx="9903851" cy="1370559"/>
          </a:xfrm>
          <a:prstGeom prst="rect">
            <a:avLst/>
          </a:prstGeom>
        </p:spPr>
        <p:txBody>
          <a:bodyPr anchor="t" rtlCol="false" tIns="0" lIns="0" bIns="0" rIns="0">
            <a:spAutoFit/>
          </a:bodyPr>
          <a:lstStyle/>
          <a:p>
            <a:pPr>
              <a:lnSpc>
                <a:spcPts val="5377"/>
              </a:lnSpc>
            </a:pPr>
            <a:r>
              <a:rPr lang="en-US" sz="4888" spc="-48">
                <a:solidFill>
                  <a:srgbClr val="343434"/>
                </a:solidFill>
                <a:latin typeface="Muli Bold"/>
              </a:rPr>
              <a:t>Click </a:t>
            </a:r>
          </a:p>
          <a:p>
            <a:pPr>
              <a:lnSpc>
                <a:spcPts val="5377"/>
              </a:lnSpc>
            </a:pPr>
            <a:r>
              <a:rPr lang="en-US" sz="4888" spc="-48">
                <a:solidFill>
                  <a:srgbClr val="343434"/>
                </a:solidFill>
                <a:latin typeface="Muli Bold"/>
              </a:rPr>
              <a:t>Create/Access Zoom Account</a:t>
            </a:r>
          </a:p>
        </p:txBody>
      </p:sp>
      <p:pic>
        <p:nvPicPr>
          <p:cNvPr name="Picture 13" id="13"/>
          <p:cNvPicPr>
            <a:picLocks noChangeAspect="true"/>
          </p:cNvPicPr>
          <p:nvPr/>
        </p:nvPicPr>
        <p:blipFill>
          <a:blip r:embed="rId4"/>
          <a:srcRect l="0" t="0" r="0" b="0"/>
          <a:stretch>
            <a:fillRect/>
          </a:stretch>
        </p:blipFill>
        <p:spPr>
          <a:xfrm flipH="false" flipV="false" rot="0">
            <a:off x="13610409" y="7953882"/>
            <a:ext cx="2151110" cy="2000532"/>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10800000">
            <a:off x="16538985" y="8537985"/>
            <a:ext cx="720315" cy="720315"/>
            <a:chOff x="0" y="0"/>
            <a:chExt cx="960421" cy="960421"/>
          </a:xfrm>
        </p:grpSpPr>
        <p:pic>
          <p:nvPicPr>
            <p:cNvPr name="Picture 3" id="3"/>
            <p:cNvPicPr>
              <a:picLocks noChangeAspect="true"/>
            </p:cNvPicPr>
            <p:nvPr/>
          </p:nvPicPr>
          <p:blipFill>
            <a:blip r:embed="rId3"/>
            <a:srcRect l="0" t="0" r="0" b="0"/>
            <a:stretch>
              <a:fillRect/>
            </a:stretch>
          </p:blipFill>
          <p:spPr>
            <a:xfrm flipH="false" flipV="false" rot="-10800000">
              <a:off x="0" y="0"/>
              <a:ext cx="960421" cy="960421"/>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234750" y="234750"/>
              <a:ext cx="490920" cy="490920"/>
            </a:xfrm>
            <a:prstGeom prst="rect">
              <a:avLst/>
            </a:prstGeom>
          </p:spPr>
        </p:pic>
      </p:grpSp>
      <p:pic>
        <p:nvPicPr>
          <p:cNvPr name="Picture 5" id="5"/>
          <p:cNvPicPr>
            <a:picLocks noChangeAspect="true"/>
          </p:cNvPicPr>
          <p:nvPr/>
        </p:nvPicPr>
        <p:blipFill>
          <a:blip r:embed="rId5"/>
          <a:srcRect l="0" t="0" r="0" b="0"/>
          <a:stretch>
            <a:fillRect/>
          </a:stretch>
        </p:blipFill>
        <p:spPr>
          <a:xfrm flipH="false" flipV="false" rot="0">
            <a:off x="15117615" y="5612131"/>
            <a:ext cx="2141685" cy="1991767"/>
          </a:xfrm>
          <a:prstGeom prst="rect">
            <a:avLst/>
          </a:prstGeom>
        </p:spPr>
      </p:pic>
      <p:grpSp>
        <p:nvGrpSpPr>
          <p:cNvPr name="Group 6" id="6"/>
          <p:cNvGrpSpPr/>
          <p:nvPr/>
        </p:nvGrpSpPr>
        <p:grpSpPr>
          <a:xfrm rot="-5400000">
            <a:off x="5777903" y="1392236"/>
            <a:ext cx="14521901" cy="9399418"/>
            <a:chOff x="0" y="0"/>
            <a:chExt cx="1923367" cy="1244915"/>
          </a:xfrm>
        </p:grpSpPr>
        <p:sp>
          <p:nvSpPr>
            <p:cNvPr name="Freeform 7" id="7"/>
            <p:cNvSpPr/>
            <p:nvPr/>
          </p:nvSpPr>
          <p:spPr>
            <a:xfrm>
              <a:off x="0" y="0"/>
              <a:ext cx="1923367" cy="1244915"/>
            </a:xfrm>
            <a:custGeom>
              <a:avLst/>
              <a:gdLst/>
              <a:ahLst/>
              <a:cxnLst/>
              <a:rect r="r" b="b" t="t" l="l"/>
              <a:pathLst>
                <a:path h="1244915" w="1923367">
                  <a:moveTo>
                    <a:pt x="1798906" y="1244915"/>
                  </a:moveTo>
                  <a:lnTo>
                    <a:pt x="124460" y="1244915"/>
                  </a:lnTo>
                  <a:cubicBezTo>
                    <a:pt x="55880" y="1244915"/>
                    <a:pt x="0" y="1189034"/>
                    <a:pt x="0" y="1120454"/>
                  </a:cubicBezTo>
                  <a:lnTo>
                    <a:pt x="0" y="124460"/>
                  </a:lnTo>
                  <a:cubicBezTo>
                    <a:pt x="0" y="55880"/>
                    <a:pt x="55880" y="0"/>
                    <a:pt x="124460" y="0"/>
                  </a:cubicBezTo>
                  <a:lnTo>
                    <a:pt x="1798907" y="0"/>
                  </a:lnTo>
                  <a:cubicBezTo>
                    <a:pt x="1867487" y="0"/>
                    <a:pt x="1923367" y="55880"/>
                    <a:pt x="1923367" y="124460"/>
                  </a:cubicBezTo>
                  <a:lnTo>
                    <a:pt x="1923367" y="1120455"/>
                  </a:lnTo>
                  <a:cubicBezTo>
                    <a:pt x="1923367" y="1189035"/>
                    <a:pt x="1867487" y="1244915"/>
                    <a:pt x="1798907" y="1244915"/>
                  </a:cubicBezTo>
                  <a:close/>
                </a:path>
              </a:pathLst>
            </a:custGeom>
            <a:solidFill>
              <a:srgbClr val="75C7FB"/>
            </a:solidFill>
          </p:spPr>
        </p:sp>
      </p:grpSp>
      <p:pic>
        <p:nvPicPr>
          <p:cNvPr name="Picture 8" id="8"/>
          <p:cNvPicPr>
            <a:picLocks noChangeAspect="true"/>
          </p:cNvPicPr>
          <p:nvPr/>
        </p:nvPicPr>
        <p:blipFill>
          <a:blip r:embed="rId5"/>
          <a:srcRect l="0" t="0" r="0" b="0"/>
          <a:stretch>
            <a:fillRect/>
          </a:stretch>
        </p:blipFill>
        <p:spPr>
          <a:xfrm flipH="false" flipV="false" rot="0">
            <a:off x="10897169" y="710626"/>
            <a:ext cx="2141685" cy="1991767"/>
          </a:xfrm>
          <a:prstGeom prst="rect">
            <a:avLst/>
          </a:prstGeom>
        </p:spPr>
      </p:pic>
      <p:grpSp>
        <p:nvGrpSpPr>
          <p:cNvPr name="Group 9" id="9"/>
          <p:cNvGrpSpPr/>
          <p:nvPr/>
        </p:nvGrpSpPr>
        <p:grpSpPr>
          <a:xfrm rot="0">
            <a:off x="9658222" y="586872"/>
            <a:ext cx="6761263" cy="5688904"/>
            <a:chOff x="0" y="0"/>
            <a:chExt cx="2325241" cy="1956450"/>
          </a:xfrm>
        </p:grpSpPr>
        <p:sp>
          <p:nvSpPr>
            <p:cNvPr name="Freeform 10" id="10"/>
            <p:cNvSpPr/>
            <p:nvPr/>
          </p:nvSpPr>
          <p:spPr>
            <a:xfrm>
              <a:off x="0" y="0"/>
              <a:ext cx="2325240" cy="1956450"/>
            </a:xfrm>
            <a:custGeom>
              <a:avLst/>
              <a:gdLst/>
              <a:ahLst/>
              <a:cxnLst/>
              <a:rect r="r" b="b" t="t" l="l"/>
              <a:pathLst>
                <a:path h="1956450" w="2325240">
                  <a:moveTo>
                    <a:pt x="0" y="0"/>
                  </a:moveTo>
                  <a:lnTo>
                    <a:pt x="2325240" y="0"/>
                  </a:lnTo>
                  <a:lnTo>
                    <a:pt x="2325240" y="1956450"/>
                  </a:lnTo>
                  <a:lnTo>
                    <a:pt x="0" y="1956450"/>
                  </a:lnTo>
                  <a:close/>
                </a:path>
              </a:pathLst>
            </a:custGeom>
            <a:solidFill>
              <a:srgbClr val="FFFFFF"/>
            </a:solidFill>
          </p:spPr>
        </p:sp>
      </p:grpSp>
      <p:pic>
        <p:nvPicPr>
          <p:cNvPr name="Picture 11" id="11"/>
          <p:cNvPicPr>
            <a:picLocks noChangeAspect="true"/>
          </p:cNvPicPr>
          <p:nvPr/>
        </p:nvPicPr>
        <p:blipFill>
          <a:blip r:embed="rId6"/>
          <a:srcRect l="2730" t="706" r="3093" b="0"/>
          <a:stretch>
            <a:fillRect/>
          </a:stretch>
        </p:blipFill>
        <p:spPr>
          <a:xfrm flipH="false" flipV="false" rot="0">
            <a:off x="9658222" y="1028700"/>
            <a:ext cx="6761263" cy="8691242"/>
          </a:xfrm>
          <a:prstGeom prst="rect">
            <a:avLst/>
          </a:prstGeom>
        </p:spPr>
      </p:pic>
      <p:grpSp>
        <p:nvGrpSpPr>
          <p:cNvPr name="Group 12" id="12"/>
          <p:cNvGrpSpPr/>
          <p:nvPr/>
        </p:nvGrpSpPr>
        <p:grpSpPr>
          <a:xfrm rot="0">
            <a:off x="1028700" y="272161"/>
            <a:ext cx="5771897" cy="2019664"/>
            <a:chOff x="0" y="0"/>
            <a:chExt cx="7695863" cy="2692885"/>
          </a:xfrm>
        </p:grpSpPr>
        <p:sp>
          <p:nvSpPr>
            <p:cNvPr name="TextBox 13" id="13"/>
            <p:cNvSpPr txBox="true"/>
            <p:nvPr/>
          </p:nvSpPr>
          <p:spPr>
            <a:xfrm rot="0">
              <a:off x="0" y="76200"/>
              <a:ext cx="7695863" cy="1340939"/>
            </a:xfrm>
            <a:prstGeom prst="rect">
              <a:avLst/>
            </a:prstGeom>
          </p:spPr>
          <p:txBody>
            <a:bodyPr anchor="t" rtlCol="false" tIns="0" lIns="0" bIns="0" rIns="0">
              <a:spAutoFit/>
            </a:bodyPr>
            <a:lstStyle/>
            <a:p>
              <a:pPr>
                <a:lnSpc>
                  <a:spcPts val="7673"/>
                </a:lnSpc>
              </a:pPr>
              <a:r>
                <a:rPr lang="en-US" sz="6975" spc="-69">
                  <a:solidFill>
                    <a:srgbClr val="0048CD"/>
                  </a:solidFill>
                  <a:latin typeface="Muli Bold"/>
                </a:rPr>
                <a:t>Authorization</a:t>
              </a:r>
            </a:p>
          </p:txBody>
        </p:sp>
        <p:sp>
          <p:nvSpPr>
            <p:cNvPr name="TextBox 14" id="14"/>
            <p:cNvSpPr txBox="true"/>
            <p:nvPr/>
          </p:nvSpPr>
          <p:spPr>
            <a:xfrm rot="0">
              <a:off x="0" y="2014785"/>
              <a:ext cx="7695863" cy="678100"/>
            </a:xfrm>
            <a:prstGeom prst="rect">
              <a:avLst/>
            </a:prstGeom>
          </p:spPr>
          <p:txBody>
            <a:bodyPr anchor="t" rtlCol="false" tIns="0" lIns="0" bIns="0" rIns="0">
              <a:spAutoFit/>
            </a:bodyPr>
            <a:lstStyle/>
            <a:p>
              <a:pPr>
                <a:lnSpc>
                  <a:spcPts val="4340"/>
                </a:lnSpc>
              </a:pPr>
              <a:r>
                <a:rPr lang="en-US" sz="3100">
                  <a:solidFill>
                    <a:srgbClr val="000000"/>
                  </a:solidFill>
                  <a:latin typeface="Muli Regular"/>
                </a:rPr>
                <a:t>Continued...</a:t>
              </a:r>
            </a:p>
          </p:txBody>
        </p:sp>
      </p:grpSp>
      <p:pic>
        <p:nvPicPr>
          <p:cNvPr name="Picture 15" id="15"/>
          <p:cNvPicPr>
            <a:picLocks noChangeAspect="true"/>
          </p:cNvPicPr>
          <p:nvPr/>
        </p:nvPicPr>
        <p:blipFill>
          <a:blip r:embed="rId7"/>
          <a:srcRect l="0" t="0" r="0" b="0"/>
          <a:stretch>
            <a:fillRect/>
          </a:stretch>
        </p:blipFill>
        <p:spPr>
          <a:xfrm flipH="false" flipV="false" rot="0">
            <a:off x="4101595" y="2180459"/>
            <a:ext cx="1819351" cy="1859932"/>
          </a:xfrm>
          <a:prstGeom prst="rect">
            <a:avLst/>
          </a:prstGeom>
        </p:spPr>
      </p:pic>
      <p:sp>
        <p:nvSpPr>
          <p:cNvPr name="TextBox 16" id="16"/>
          <p:cNvSpPr txBox="true"/>
          <p:nvPr/>
        </p:nvSpPr>
        <p:spPr>
          <a:xfrm rot="0">
            <a:off x="1028700" y="5261329"/>
            <a:ext cx="5951910" cy="3399771"/>
          </a:xfrm>
          <a:prstGeom prst="rect">
            <a:avLst/>
          </a:prstGeom>
        </p:spPr>
        <p:txBody>
          <a:bodyPr anchor="t" rtlCol="false" tIns="0" lIns="0" bIns="0" rIns="0">
            <a:spAutoFit/>
          </a:bodyPr>
          <a:lstStyle/>
          <a:p>
            <a:pPr marL="0" indent="0" lvl="0">
              <a:lnSpc>
                <a:spcPts val="3392"/>
              </a:lnSpc>
            </a:pPr>
            <a:r>
              <a:rPr lang="en-US" sz="2389">
                <a:solidFill>
                  <a:srgbClr val="000000"/>
                </a:solidFill>
                <a:latin typeface="Muli Regular"/>
              </a:rPr>
              <a:t>If you are already logged into Zoom, you will immediately see this authorization screen. Otherwise, you will be prompted to login to Zoom, then you will see it after signing in. This is where you officially authorize SimpleVLE to access your account in adherence to the scopes that are identified on this screen.</a:t>
            </a:r>
          </a:p>
        </p:txBody>
      </p:sp>
      <p:pic>
        <p:nvPicPr>
          <p:cNvPr name="Picture 17" id="17"/>
          <p:cNvPicPr>
            <a:picLocks noChangeAspect="true"/>
          </p:cNvPicPr>
          <p:nvPr/>
        </p:nvPicPr>
        <p:blipFill>
          <a:blip r:embed="rId8"/>
          <a:srcRect l="0" t="0" r="0" b="0"/>
          <a:stretch>
            <a:fillRect/>
          </a:stretch>
        </p:blipFill>
        <p:spPr>
          <a:xfrm flipH="false" flipV="false" rot="0">
            <a:off x="11968011" y="9348098"/>
            <a:ext cx="573328" cy="743688"/>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48C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084770" y="7575886"/>
            <a:ext cx="2022066" cy="1880521"/>
          </a:xfrm>
          <a:prstGeom prst="rect">
            <a:avLst/>
          </a:prstGeom>
        </p:spPr>
      </p:pic>
      <p:grpSp>
        <p:nvGrpSpPr>
          <p:cNvPr name="Group 3" id="3"/>
          <p:cNvGrpSpPr/>
          <p:nvPr/>
        </p:nvGrpSpPr>
        <p:grpSpPr>
          <a:xfrm rot="-10800000">
            <a:off x="16492091" y="8537985"/>
            <a:ext cx="720315" cy="720315"/>
            <a:chOff x="0" y="0"/>
            <a:chExt cx="960421" cy="960421"/>
          </a:xfrm>
        </p:grpSpPr>
        <p:pic>
          <p:nvPicPr>
            <p:cNvPr name="Picture 4" id="4"/>
            <p:cNvPicPr>
              <a:picLocks noChangeAspect="true"/>
            </p:cNvPicPr>
            <p:nvPr/>
          </p:nvPicPr>
          <p:blipFill>
            <a:blip r:embed="rId3"/>
            <a:srcRect l="0" t="0" r="0" b="0"/>
            <a:stretch>
              <a:fillRect/>
            </a:stretch>
          </p:blipFill>
          <p:spPr>
            <a:xfrm flipH="false" flipV="false" rot="-10800000">
              <a:off x="0" y="0"/>
              <a:ext cx="960421" cy="960421"/>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234750" y="234750"/>
              <a:ext cx="490920" cy="490920"/>
            </a:xfrm>
            <a:prstGeom prst="rect">
              <a:avLst/>
            </a:prstGeom>
          </p:spPr>
        </p:pic>
      </p:grpSp>
      <p:pic>
        <p:nvPicPr>
          <p:cNvPr name="Picture 6" id="6"/>
          <p:cNvPicPr>
            <a:picLocks noChangeAspect="true"/>
          </p:cNvPicPr>
          <p:nvPr/>
        </p:nvPicPr>
        <p:blipFill>
          <a:blip r:embed="rId2"/>
          <a:srcRect l="0" t="0" r="0" b="0"/>
          <a:stretch>
            <a:fillRect/>
          </a:stretch>
        </p:blipFill>
        <p:spPr>
          <a:xfrm flipH="false" flipV="false" rot="0">
            <a:off x="11078929" y="1028700"/>
            <a:ext cx="2022066" cy="1880521"/>
          </a:xfrm>
          <a:prstGeom prst="rect">
            <a:avLst/>
          </a:prstGeom>
        </p:spPr>
      </p:pic>
      <p:grpSp>
        <p:nvGrpSpPr>
          <p:cNvPr name="Group 7" id="7"/>
          <p:cNvGrpSpPr/>
          <p:nvPr/>
        </p:nvGrpSpPr>
        <p:grpSpPr>
          <a:xfrm rot="-5400000">
            <a:off x="8845064" y="-2561055"/>
            <a:ext cx="5469886" cy="12196284"/>
            <a:chOff x="0" y="0"/>
            <a:chExt cx="2101927" cy="4686696"/>
          </a:xfrm>
        </p:grpSpPr>
        <p:sp>
          <p:nvSpPr>
            <p:cNvPr name="Freeform 8" id="8"/>
            <p:cNvSpPr/>
            <p:nvPr/>
          </p:nvSpPr>
          <p:spPr>
            <a:xfrm>
              <a:off x="0" y="0"/>
              <a:ext cx="2101927" cy="4686696"/>
            </a:xfrm>
            <a:custGeom>
              <a:avLst/>
              <a:gdLst/>
              <a:ahLst/>
              <a:cxnLst/>
              <a:rect r="r" b="b" t="t" l="l"/>
              <a:pathLst>
                <a:path h="4686696" w="2101927">
                  <a:moveTo>
                    <a:pt x="1977467" y="4686696"/>
                  </a:moveTo>
                  <a:lnTo>
                    <a:pt x="124460" y="4686696"/>
                  </a:lnTo>
                  <a:cubicBezTo>
                    <a:pt x="55880" y="4686696"/>
                    <a:pt x="0" y="4630816"/>
                    <a:pt x="0" y="4562236"/>
                  </a:cubicBezTo>
                  <a:lnTo>
                    <a:pt x="0" y="124460"/>
                  </a:lnTo>
                  <a:cubicBezTo>
                    <a:pt x="0" y="55880"/>
                    <a:pt x="55880" y="0"/>
                    <a:pt x="124460" y="0"/>
                  </a:cubicBezTo>
                  <a:lnTo>
                    <a:pt x="1977467" y="0"/>
                  </a:lnTo>
                  <a:cubicBezTo>
                    <a:pt x="2046047" y="0"/>
                    <a:pt x="2101927" y="55880"/>
                    <a:pt x="2101927" y="124460"/>
                  </a:cubicBezTo>
                  <a:lnTo>
                    <a:pt x="2101927" y="4562236"/>
                  </a:lnTo>
                  <a:cubicBezTo>
                    <a:pt x="2101927" y="4630816"/>
                    <a:pt x="2046047" y="4686696"/>
                    <a:pt x="1977467" y="4686696"/>
                  </a:cubicBezTo>
                  <a:close/>
                </a:path>
              </a:pathLst>
            </a:custGeom>
            <a:solidFill>
              <a:srgbClr val="505051"/>
            </a:solidFill>
          </p:spPr>
        </p:sp>
      </p:grpSp>
      <p:pic>
        <p:nvPicPr>
          <p:cNvPr name="Picture 9" id="9"/>
          <p:cNvPicPr>
            <a:picLocks noChangeAspect="true"/>
          </p:cNvPicPr>
          <p:nvPr/>
        </p:nvPicPr>
        <p:blipFill>
          <a:blip r:embed="rId5"/>
          <a:srcRect l="0" t="0" r="0" b="0"/>
          <a:stretch>
            <a:fillRect/>
          </a:stretch>
        </p:blipFill>
        <p:spPr>
          <a:xfrm flipH="false" flipV="false" rot="0">
            <a:off x="6221932" y="1351416"/>
            <a:ext cx="10716149" cy="4185710"/>
          </a:xfrm>
          <a:prstGeom prst="rect">
            <a:avLst/>
          </a:prstGeom>
        </p:spPr>
      </p:pic>
      <p:grpSp>
        <p:nvGrpSpPr>
          <p:cNvPr name="Group 10" id="10"/>
          <p:cNvGrpSpPr/>
          <p:nvPr/>
        </p:nvGrpSpPr>
        <p:grpSpPr>
          <a:xfrm rot="0">
            <a:off x="518216" y="802144"/>
            <a:ext cx="4653460" cy="6194643"/>
            <a:chOff x="0" y="0"/>
            <a:chExt cx="6204614" cy="8259524"/>
          </a:xfrm>
        </p:grpSpPr>
        <p:sp>
          <p:nvSpPr>
            <p:cNvPr name="TextBox 11" id="11"/>
            <p:cNvSpPr txBox="true"/>
            <p:nvPr/>
          </p:nvSpPr>
          <p:spPr>
            <a:xfrm rot="0">
              <a:off x="0" y="76200"/>
              <a:ext cx="6204614" cy="2917759"/>
            </a:xfrm>
            <a:prstGeom prst="rect">
              <a:avLst/>
            </a:prstGeom>
          </p:spPr>
          <p:txBody>
            <a:bodyPr anchor="t" rtlCol="false" tIns="0" lIns="0" bIns="0" rIns="0">
              <a:spAutoFit/>
            </a:bodyPr>
            <a:lstStyle/>
            <a:p>
              <a:pPr>
                <a:lnSpc>
                  <a:spcPts val="8458"/>
                </a:lnSpc>
              </a:pPr>
              <a:r>
                <a:rPr lang="en-US" sz="7689" spc="-76">
                  <a:solidFill>
                    <a:srgbClr val="FFFFFF"/>
                  </a:solidFill>
                  <a:latin typeface="Muli Bold"/>
                </a:rPr>
                <a:t>Zoom Profile</a:t>
              </a:r>
            </a:p>
          </p:txBody>
        </p:sp>
        <p:sp>
          <p:nvSpPr>
            <p:cNvPr name="TextBox 12" id="12"/>
            <p:cNvSpPr txBox="true"/>
            <p:nvPr/>
          </p:nvSpPr>
          <p:spPr>
            <a:xfrm rot="0">
              <a:off x="0" y="3668100"/>
              <a:ext cx="6204614" cy="4591424"/>
            </a:xfrm>
            <a:prstGeom prst="rect">
              <a:avLst/>
            </a:prstGeom>
          </p:spPr>
          <p:txBody>
            <a:bodyPr anchor="t" rtlCol="false" tIns="0" lIns="0" bIns="0" rIns="0">
              <a:spAutoFit/>
            </a:bodyPr>
            <a:lstStyle/>
            <a:p>
              <a:pPr>
                <a:lnSpc>
                  <a:spcPts val="3920"/>
                </a:lnSpc>
                <a:spcBef>
                  <a:spcPct val="0"/>
                </a:spcBef>
              </a:pPr>
              <a:r>
                <a:rPr lang="en-US" sz="2800">
                  <a:solidFill>
                    <a:srgbClr val="FFFFFF"/>
                  </a:solidFill>
                  <a:latin typeface="Muli Regular"/>
                </a:rPr>
                <a:t>Here you will see a partial version of your profile as it appears in Zoom. From here, you can click Zoom Meetings or Zoom Webinars if your account is capable of creating webinars. </a:t>
              </a:r>
            </a:p>
          </p:txBody>
        </p:sp>
      </p:grpSp>
      <p:pic>
        <p:nvPicPr>
          <p:cNvPr name="Picture 13" id="13"/>
          <p:cNvPicPr>
            <a:picLocks noChangeAspect="true"/>
          </p:cNvPicPr>
          <p:nvPr/>
        </p:nvPicPr>
        <p:blipFill>
          <a:blip r:embed="rId6"/>
          <a:srcRect l="0" t="0" r="0" b="0"/>
          <a:stretch>
            <a:fillRect/>
          </a:stretch>
        </p:blipFill>
        <p:spPr>
          <a:xfrm flipH="false" flipV="false" rot="0">
            <a:off x="11803298" y="4975179"/>
            <a:ext cx="573328" cy="743688"/>
          </a:xfrm>
          <a:prstGeom prst="rect">
            <a:avLst/>
          </a:prstGeom>
        </p:spPr>
      </p:pic>
      <p:sp>
        <p:nvSpPr>
          <p:cNvPr name="TextBox 14" id="14"/>
          <p:cNvSpPr txBox="true"/>
          <p:nvPr/>
        </p:nvSpPr>
        <p:spPr>
          <a:xfrm rot="0">
            <a:off x="5171676" y="7363360"/>
            <a:ext cx="12275716" cy="1712480"/>
          </a:xfrm>
          <a:prstGeom prst="rect">
            <a:avLst/>
          </a:prstGeom>
        </p:spPr>
        <p:txBody>
          <a:bodyPr anchor="t" rtlCol="false" tIns="0" lIns="0" bIns="0" rIns="0">
            <a:spAutoFit/>
          </a:bodyPr>
          <a:lstStyle/>
          <a:p>
            <a:pPr>
              <a:lnSpc>
                <a:spcPts val="6665"/>
              </a:lnSpc>
            </a:pPr>
            <a:r>
              <a:rPr lang="en-US" sz="6059" spc="-60">
                <a:solidFill>
                  <a:srgbClr val="F2D16A"/>
                </a:solidFill>
                <a:latin typeface="Muli Bold"/>
              </a:rPr>
              <a:t>Click </a:t>
            </a:r>
          </a:p>
          <a:p>
            <a:pPr>
              <a:lnSpc>
                <a:spcPts val="6665"/>
              </a:lnSpc>
            </a:pPr>
            <a:r>
              <a:rPr lang="en-US" sz="6059" spc="-60">
                <a:solidFill>
                  <a:srgbClr val="F2D16A"/>
                </a:solidFill>
                <a:latin typeface="Muli Bold"/>
              </a:rPr>
              <a:t>Zoom Meetings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48C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084770" y="7575886"/>
            <a:ext cx="2022066" cy="1880521"/>
          </a:xfrm>
          <a:prstGeom prst="rect">
            <a:avLst/>
          </a:prstGeom>
        </p:spPr>
      </p:pic>
      <p:grpSp>
        <p:nvGrpSpPr>
          <p:cNvPr name="Group 3" id="3"/>
          <p:cNvGrpSpPr/>
          <p:nvPr/>
        </p:nvGrpSpPr>
        <p:grpSpPr>
          <a:xfrm rot="-10800000">
            <a:off x="16492091" y="8537985"/>
            <a:ext cx="720315" cy="720315"/>
            <a:chOff x="0" y="0"/>
            <a:chExt cx="960421" cy="960421"/>
          </a:xfrm>
        </p:grpSpPr>
        <p:pic>
          <p:nvPicPr>
            <p:cNvPr name="Picture 4" id="4"/>
            <p:cNvPicPr>
              <a:picLocks noChangeAspect="true"/>
            </p:cNvPicPr>
            <p:nvPr/>
          </p:nvPicPr>
          <p:blipFill>
            <a:blip r:embed="rId3"/>
            <a:srcRect l="0" t="0" r="0" b="0"/>
            <a:stretch>
              <a:fillRect/>
            </a:stretch>
          </p:blipFill>
          <p:spPr>
            <a:xfrm flipH="false" flipV="false" rot="-10800000">
              <a:off x="0" y="0"/>
              <a:ext cx="960421" cy="960421"/>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234750" y="234750"/>
              <a:ext cx="490920" cy="490920"/>
            </a:xfrm>
            <a:prstGeom prst="rect">
              <a:avLst/>
            </a:prstGeom>
          </p:spPr>
        </p:pic>
      </p:grpSp>
      <p:pic>
        <p:nvPicPr>
          <p:cNvPr name="Picture 6" id="6"/>
          <p:cNvPicPr>
            <a:picLocks noChangeAspect="true"/>
          </p:cNvPicPr>
          <p:nvPr/>
        </p:nvPicPr>
        <p:blipFill>
          <a:blip r:embed="rId2"/>
          <a:srcRect l="0" t="0" r="0" b="0"/>
          <a:stretch>
            <a:fillRect/>
          </a:stretch>
        </p:blipFill>
        <p:spPr>
          <a:xfrm flipH="false" flipV="false" rot="0">
            <a:off x="11078929" y="1028700"/>
            <a:ext cx="2022066" cy="1880521"/>
          </a:xfrm>
          <a:prstGeom prst="rect">
            <a:avLst/>
          </a:prstGeom>
        </p:spPr>
      </p:pic>
      <p:grpSp>
        <p:nvGrpSpPr>
          <p:cNvPr name="Group 7" id="7"/>
          <p:cNvGrpSpPr/>
          <p:nvPr/>
        </p:nvGrpSpPr>
        <p:grpSpPr>
          <a:xfrm rot="-5400000">
            <a:off x="9307550" y="-1373812"/>
            <a:ext cx="6194643" cy="10546554"/>
            <a:chOff x="0" y="0"/>
            <a:chExt cx="2752787" cy="4686696"/>
          </a:xfrm>
        </p:grpSpPr>
        <p:sp>
          <p:nvSpPr>
            <p:cNvPr name="Freeform 8" id="8"/>
            <p:cNvSpPr/>
            <p:nvPr/>
          </p:nvSpPr>
          <p:spPr>
            <a:xfrm>
              <a:off x="0" y="0"/>
              <a:ext cx="2752787" cy="4686696"/>
            </a:xfrm>
            <a:custGeom>
              <a:avLst/>
              <a:gdLst/>
              <a:ahLst/>
              <a:cxnLst/>
              <a:rect r="r" b="b" t="t" l="l"/>
              <a:pathLst>
                <a:path h="4686696" w="2752787">
                  <a:moveTo>
                    <a:pt x="2628326" y="4686696"/>
                  </a:moveTo>
                  <a:lnTo>
                    <a:pt x="124460" y="4686696"/>
                  </a:lnTo>
                  <a:cubicBezTo>
                    <a:pt x="55880" y="4686696"/>
                    <a:pt x="0" y="4630816"/>
                    <a:pt x="0" y="4562236"/>
                  </a:cubicBezTo>
                  <a:lnTo>
                    <a:pt x="0" y="124460"/>
                  </a:lnTo>
                  <a:cubicBezTo>
                    <a:pt x="0" y="55880"/>
                    <a:pt x="55880" y="0"/>
                    <a:pt x="124460" y="0"/>
                  </a:cubicBezTo>
                  <a:lnTo>
                    <a:pt x="2628327" y="0"/>
                  </a:lnTo>
                  <a:cubicBezTo>
                    <a:pt x="2696907" y="0"/>
                    <a:pt x="2752787" y="55880"/>
                    <a:pt x="2752787" y="124460"/>
                  </a:cubicBezTo>
                  <a:lnTo>
                    <a:pt x="2752787" y="4562236"/>
                  </a:lnTo>
                  <a:cubicBezTo>
                    <a:pt x="2752787" y="4630816"/>
                    <a:pt x="2696907" y="4686696"/>
                    <a:pt x="2628327" y="4686696"/>
                  </a:cubicBezTo>
                  <a:close/>
                </a:path>
              </a:pathLst>
            </a:custGeom>
            <a:solidFill>
              <a:srgbClr val="505051"/>
            </a:solidFill>
          </p:spPr>
        </p:sp>
      </p:grpSp>
      <p:pic>
        <p:nvPicPr>
          <p:cNvPr name="Picture 9" id="9"/>
          <p:cNvPicPr>
            <a:picLocks noChangeAspect="true"/>
          </p:cNvPicPr>
          <p:nvPr/>
        </p:nvPicPr>
        <p:blipFill>
          <a:blip r:embed="rId5"/>
          <a:srcRect l="0" t="0" r="0" b="0"/>
          <a:stretch>
            <a:fillRect/>
          </a:stretch>
        </p:blipFill>
        <p:spPr>
          <a:xfrm flipH="false" flipV="false" rot="0">
            <a:off x="7791684" y="1515985"/>
            <a:ext cx="9420723" cy="4766961"/>
          </a:xfrm>
          <a:prstGeom prst="rect">
            <a:avLst/>
          </a:prstGeom>
        </p:spPr>
      </p:pic>
      <p:grpSp>
        <p:nvGrpSpPr>
          <p:cNvPr name="Group 10" id="10"/>
          <p:cNvGrpSpPr/>
          <p:nvPr/>
        </p:nvGrpSpPr>
        <p:grpSpPr>
          <a:xfrm rot="0">
            <a:off x="518216" y="802144"/>
            <a:ext cx="5829121" cy="6194643"/>
            <a:chOff x="0" y="0"/>
            <a:chExt cx="7772161" cy="8259524"/>
          </a:xfrm>
        </p:grpSpPr>
        <p:sp>
          <p:nvSpPr>
            <p:cNvPr name="TextBox 11" id="11"/>
            <p:cNvSpPr txBox="true"/>
            <p:nvPr/>
          </p:nvSpPr>
          <p:spPr>
            <a:xfrm rot="0">
              <a:off x="0" y="76200"/>
              <a:ext cx="7772161" cy="2917759"/>
            </a:xfrm>
            <a:prstGeom prst="rect">
              <a:avLst/>
            </a:prstGeom>
          </p:spPr>
          <p:txBody>
            <a:bodyPr anchor="t" rtlCol="false" tIns="0" lIns="0" bIns="0" rIns="0">
              <a:spAutoFit/>
            </a:bodyPr>
            <a:lstStyle/>
            <a:p>
              <a:pPr>
                <a:lnSpc>
                  <a:spcPts val="8458"/>
                </a:lnSpc>
              </a:pPr>
              <a:r>
                <a:rPr lang="en-US" sz="7689" spc="-76">
                  <a:solidFill>
                    <a:srgbClr val="FFFFFF"/>
                  </a:solidFill>
                  <a:latin typeface="Muli Bold"/>
                </a:rPr>
                <a:t>Zoom Meetings</a:t>
              </a:r>
            </a:p>
          </p:txBody>
        </p:sp>
        <p:sp>
          <p:nvSpPr>
            <p:cNvPr name="TextBox 12" id="12"/>
            <p:cNvSpPr txBox="true"/>
            <p:nvPr/>
          </p:nvSpPr>
          <p:spPr>
            <a:xfrm rot="0">
              <a:off x="0" y="3668100"/>
              <a:ext cx="7772161" cy="4591424"/>
            </a:xfrm>
            <a:prstGeom prst="rect">
              <a:avLst/>
            </a:prstGeom>
          </p:spPr>
          <p:txBody>
            <a:bodyPr anchor="t" rtlCol="false" tIns="0" lIns="0" bIns="0" rIns="0">
              <a:spAutoFit/>
            </a:bodyPr>
            <a:lstStyle/>
            <a:p>
              <a:pPr>
                <a:lnSpc>
                  <a:spcPts val="3920"/>
                </a:lnSpc>
                <a:spcBef>
                  <a:spcPct val="0"/>
                </a:spcBef>
              </a:pPr>
              <a:r>
                <a:rPr lang="en-US" sz="2800">
                  <a:solidFill>
                    <a:srgbClr val="FFFFFF"/>
                  </a:solidFill>
                  <a:latin typeface="Muli Regular"/>
                </a:rPr>
                <a:t>If you have created any meetings, you will see them here. You can view or edit an existing meeting or you can create a new meeting. You can also delete a meeting entirely or you can simply hide a meeting from being visible in SimpleVLE</a:t>
              </a:r>
            </a:p>
          </p:txBody>
        </p:sp>
      </p:grpSp>
      <p:sp>
        <p:nvSpPr>
          <p:cNvPr name="TextBox 13" id="13"/>
          <p:cNvSpPr txBox="true"/>
          <p:nvPr/>
        </p:nvSpPr>
        <p:spPr>
          <a:xfrm rot="0">
            <a:off x="6012284" y="7633036"/>
            <a:ext cx="12275716" cy="1712480"/>
          </a:xfrm>
          <a:prstGeom prst="rect">
            <a:avLst/>
          </a:prstGeom>
        </p:spPr>
        <p:txBody>
          <a:bodyPr anchor="t" rtlCol="false" tIns="0" lIns="0" bIns="0" rIns="0">
            <a:spAutoFit/>
          </a:bodyPr>
          <a:lstStyle/>
          <a:p>
            <a:pPr>
              <a:lnSpc>
                <a:spcPts val="6665"/>
              </a:lnSpc>
            </a:pPr>
            <a:r>
              <a:rPr lang="en-US" sz="6059" spc="-60">
                <a:solidFill>
                  <a:srgbClr val="F2D16A"/>
                </a:solidFill>
                <a:latin typeface="Muli Bold"/>
              </a:rPr>
              <a:t>Click </a:t>
            </a:r>
          </a:p>
          <a:p>
            <a:pPr>
              <a:lnSpc>
                <a:spcPts val="6665"/>
              </a:lnSpc>
            </a:pPr>
            <a:r>
              <a:rPr lang="en-US" sz="6059" spc="-60">
                <a:solidFill>
                  <a:srgbClr val="F2D16A"/>
                </a:solidFill>
                <a:latin typeface="Muli Bold"/>
              </a:rPr>
              <a:t>the + Meeting Button</a:t>
            </a:r>
          </a:p>
        </p:txBody>
      </p:sp>
      <p:pic>
        <p:nvPicPr>
          <p:cNvPr name="Picture 14" id="14"/>
          <p:cNvPicPr>
            <a:picLocks noChangeAspect="true"/>
          </p:cNvPicPr>
          <p:nvPr/>
        </p:nvPicPr>
        <p:blipFill>
          <a:blip r:embed="rId6"/>
          <a:srcRect l="0" t="0" r="0" b="0"/>
          <a:stretch>
            <a:fillRect/>
          </a:stretch>
        </p:blipFill>
        <p:spPr>
          <a:xfrm flipH="false" flipV="false" rot="0">
            <a:off x="15423095" y="4603917"/>
            <a:ext cx="573328" cy="743688"/>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48C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084770" y="7575886"/>
            <a:ext cx="2022066" cy="1880521"/>
          </a:xfrm>
          <a:prstGeom prst="rect">
            <a:avLst/>
          </a:prstGeom>
        </p:spPr>
      </p:pic>
      <p:grpSp>
        <p:nvGrpSpPr>
          <p:cNvPr name="Group 3" id="3"/>
          <p:cNvGrpSpPr/>
          <p:nvPr/>
        </p:nvGrpSpPr>
        <p:grpSpPr>
          <a:xfrm rot="-10800000">
            <a:off x="16492091" y="8537985"/>
            <a:ext cx="720315" cy="720315"/>
            <a:chOff x="0" y="0"/>
            <a:chExt cx="960421" cy="960421"/>
          </a:xfrm>
        </p:grpSpPr>
        <p:pic>
          <p:nvPicPr>
            <p:cNvPr name="Picture 4" id="4"/>
            <p:cNvPicPr>
              <a:picLocks noChangeAspect="true"/>
            </p:cNvPicPr>
            <p:nvPr/>
          </p:nvPicPr>
          <p:blipFill>
            <a:blip r:embed="rId3"/>
            <a:srcRect l="0" t="0" r="0" b="0"/>
            <a:stretch>
              <a:fillRect/>
            </a:stretch>
          </p:blipFill>
          <p:spPr>
            <a:xfrm flipH="false" flipV="false" rot="-10800000">
              <a:off x="0" y="0"/>
              <a:ext cx="960421" cy="960421"/>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234750" y="234750"/>
              <a:ext cx="490920" cy="490920"/>
            </a:xfrm>
            <a:prstGeom prst="rect">
              <a:avLst/>
            </a:prstGeom>
          </p:spPr>
        </p:pic>
      </p:grpSp>
      <p:pic>
        <p:nvPicPr>
          <p:cNvPr name="Picture 6" id="6"/>
          <p:cNvPicPr>
            <a:picLocks noChangeAspect="true"/>
          </p:cNvPicPr>
          <p:nvPr/>
        </p:nvPicPr>
        <p:blipFill>
          <a:blip r:embed="rId2"/>
          <a:srcRect l="0" t="0" r="0" b="0"/>
          <a:stretch>
            <a:fillRect/>
          </a:stretch>
        </p:blipFill>
        <p:spPr>
          <a:xfrm flipH="false" flipV="false" rot="0">
            <a:off x="11078929" y="1028700"/>
            <a:ext cx="2022066" cy="1880521"/>
          </a:xfrm>
          <a:prstGeom prst="rect">
            <a:avLst/>
          </a:prstGeom>
        </p:spPr>
      </p:pic>
      <p:grpSp>
        <p:nvGrpSpPr>
          <p:cNvPr name="Group 7" id="7"/>
          <p:cNvGrpSpPr/>
          <p:nvPr/>
        </p:nvGrpSpPr>
        <p:grpSpPr>
          <a:xfrm rot="-5400000">
            <a:off x="8504646" y="-977533"/>
            <a:ext cx="7858773" cy="10384898"/>
            <a:chOff x="0" y="0"/>
            <a:chExt cx="3119197" cy="4121832"/>
          </a:xfrm>
        </p:grpSpPr>
        <p:sp>
          <p:nvSpPr>
            <p:cNvPr name="Freeform 8" id="8"/>
            <p:cNvSpPr/>
            <p:nvPr/>
          </p:nvSpPr>
          <p:spPr>
            <a:xfrm>
              <a:off x="0" y="0"/>
              <a:ext cx="3119197" cy="4121832"/>
            </a:xfrm>
            <a:custGeom>
              <a:avLst/>
              <a:gdLst/>
              <a:ahLst/>
              <a:cxnLst/>
              <a:rect r="r" b="b" t="t" l="l"/>
              <a:pathLst>
                <a:path h="4121832" w="3119197">
                  <a:moveTo>
                    <a:pt x="2994737" y="4121832"/>
                  </a:moveTo>
                  <a:lnTo>
                    <a:pt x="124460" y="4121832"/>
                  </a:lnTo>
                  <a:cubicBezTo>
                    <a:pt x="55880" y="4121832"/>
                    <a:pt x="0" y="4065952"/>
                    <a:pt x="0" y="3997372"/>
                  </a:cubicBezTo>
                  <a:lnTo>
                    <a:pt x="0" y="124460"/>
                  </a:lnTo>
                  <a:cubicBezTo>
                    <a:pt x="0" y="55880"/>
                    <a:pt x="55880" y="0"/>
                    <a:pt x="124460" y="0"/>
                  </a:cubicBezTo>
                  <a:lnTo>
                    <a:pt x="2994737" y="0"/>
                  </a:lnTo>
                  <a:cubicBezTo>
                    <a:pt x="3063317" y="0"/>
                    <a:pt x="3119197" y="55880"/>
                    <a:pt x="3119197" y="124460"/>
                  </a:cubicBezTo>
                  <a:lnTo>
                    <a:pt x="3119197" y="3997372"/>
                  </a:lnTo>
                  <a:cubicBezTo>
                    <a:pt x="3119197" y="4065952"/>
                    <a:pt x="3063317" y="4121832"/>
                    <a:pt x="2994737" y="4121832"/>
                  </a:cubicBezTo>
                  <a:close/>
                </a:path>
              </a:pathLst>
            </a:custGeom>
            <a:solidFill>
              <a:srgbClr val="505051"/>
            </a:solidFill>
          </p:spPr>
        </p:sp>
      </p:grpSp>
      <p:grpSp>
        <p:nvGrpSpPr>
          <p:cNvPr name="Group 9" id="9"/>
          <p:cNvGrpSpPr/>
          <p:nvPr/>
        </p:nvGrpSpPr>
        <p:grpSpPr>
          <a:xfrm rot="0">
            <a:off x="734785" y="713414"/>
            <a:ext cx="5829121" cy="7188635"/>
            <a:chOff x="0" y="0"/>
            <a:chExt cx="7772161" cy="9584846"/>
          </a:xfrm>
        </p:grpSpPr>
        <p:sp>
          <p:nvSpPr>
            <p:cNvPr name="TextBox 10" id="10"/>
            <p:cNvSpPr txBox="true"/>
            <p:nvPr/>
          </p:nvSpPr>
          <p:spPr>
            <a:xfrm rot="0">
              <a:off x="0" y="76200"/>
              <a:ext cx="7772161" cy="2917759"/>
            </a:xfrm>
            <a:prstGeom prst="rect">
              <a:avLst/>
            </a:prstGeom>
          </p:spPr>
          <p:txBody>
            <a:bodyPr anchor="t" rtlCol="false" tIns="0" lIns="0" bIns="0" rIns="0">
              <a:spAutoFit/>
            </a:bodyPr>
            <a:lstStyle/>
            <a:p>
              <a:pPr>
                <a:lnSpc>
                  <a:spcPts val="8458"/>
                </a:lnSpc>
              </a:pPr>
              <a:r>
                <a:rPr lang="en-US" sz="7689" spc="-76">
                  <a:solidFill>
                    <a:srgbClr val="FFFFFF"/>
                  </a:solidFill>
                  <a:latin typeface="Muli Bold"/>
                </a:rPr>
                <a:t>Create new</a:t>
              </a:r>
            </a:p>
            <a:p>
              <a:pPr>
                <a:lnSpc>
                  <a:spcPts val="8458"/>
                </a:lnSpc>
              </a:pPr>
              <a:r>
                <a:rPr lang="en-US" sz="7689" spc="-76">
                  <a:solidFill>
                    <a:srgbClr val="FFFFFF"/>
                  </a:solidFill>
                  <a:latin typeface="Muli Bold"/>
                </a:rPr>
                <a:t>Meeting</a:t>
              </a:r>
            </a:p>
          </p:txBody>
        </p:sp>
        <p:sp>
          <p:nvSpPr>
            <p:cNvPr name="TextBox 11" id="11"/>
            <p:cNvSpPr txBox="true"/>
            <p:nvPr/>
          </p:nvSpPr>
          <p:spPr>
            <a:xfrm rot="0">
              <a:off x="0" y="3668100"/>
              <a:ext cx="7772161" cy="5916746"/>
            </a:xfrm>
            <a:prstGeom prst="rect">
              <a:avLst/>
            </a:prstGeom>
          </p:spPr>
          <p:txBody>
            <a:bodyPr anchor="t" rtlCol="false" tIns="0" lIns="0" bIns="0" rIns="0">
              <a:spAutoFit/>
            </a:bodyPr>
            <a:lstStyle/>
            <a:p>
              <a:pPr>
                <a:lnSpc>
                  <a:spcPts val="3920"/>
                </a:lnSpc>
                <a:spcBef>
                  <a:spcPct val="0"/>
                </a:spcBef>
              </a:pPr>
              <a:r>
                <a:rPr lang="en-US" sz="2800">
                  <a:solidFill>
                    <a:srgbClr val="FFFFFF"/>
                  </a:solidFill>
                  <a:latin typeface="Muli Regular"/>
                </a:rPr>
                <a:t>When you create a meeting in SimpleVLE, you will be able to view and edit the meeting from both Zoom and SimpleVLE. Some options that available in Zoom may not be configurable in SimpleVLE. </a:t>
              </a:r>
              <a:r>
                <a:rPr lang="en-US" sz="2800" u="sng">
                  <a:solidFill>
                    <a:srgbClr val="F2D16A"/>
                  </a:solidFill>
                  <a:latin typeface="Muli Regular"/>
                </a:rPr>
                <a:t>Send us a feedback</a:t>
              </a:r>
              <a:r>
                <a:rPr lang="en-US" sz="2800">
                  <a:solidFill>
                    <a:srgbClr val="F2D16A"/>
                  </a:solidFill>
                  <a:latin typeface="Muli Regular"/>
                </a:rPr>
                <a:t> </a:t>
              </a:r>
              <a:r>
                <a:rPr lang="en-US" sz="2800">
                  <a:solidFill>
                    <a:srgbClr val="FFFFFF"/>
                  </a:solidFill>
                  <a:latin typeface="Muli Regular"/>
                </a:rPr>
                <a:t>if you want an option added. Otherwise you can edit the meeting directly in Zoom.</a:t>
              </a:r>
            </a:p>
          </p:txBody>
        </p:sp>
      </p:grpSp>
      <p:pic>
        <p:nvPicPr>
          <p:cNvPr name="Picture 12" id="12"/>
          <p:cNvPicPr>
            <a:picLocks noChangeAspect="true"/>
          </p:cNvPicPr>
          <p:nvPr/>
        </p:nvPicPr>
        <p:blipFill>
          <a:blip r:embed="rId5"/>
          <a:srcRect l="0" t="0" r="0" b="0"/>
          <a:stretch>
            <a:fillRect/>
          </a:stretch>
        </p:blipFill>
        <p:spPr>
          <a:xfrm flipH="false" flipV="false" rot="0">
            <a:off x="7987517" y="977859"/>
            <a:ext cx="9119319" cy="6474113"/>
          </a:xfrm>
          <a:prstGeom prst="rect">
            <a:avLst/>
          </a:prstGeom>
        </p:spPr>
      </p:pic>
      <p:pic>
        <p:nvPicPr>
          <p:cNvPr name="Picture 13" id="13"/>
          <p:cNvPicPr>
            <a:picLocks noChangeAspect="true"/>
          </p:cNvPicPr>
          <p:nvPr/>
        </p:nvPicPr>
        <p:blipFill>
          <a:blip r:embed="rId6"/>
          <a:srcRect l="0" t="0" r="0" b="0"/>
          <a:stretch>
            <a:fillRect/>
          </a:stretch>
        </p:blipFill>
        <p:spPr>
          <a:xfrm flipH="false" flipV="false" rot="0">
            <a:off x="12089962" y="5019746"/>
            <a:ext cx="477923" cy="619934"/>
          </a:xfrm>
          <a:prstGeom prst="rect">
            <a:avLst/>
          </a:prstGeom>
        </p:spPr>
      </p:pic>
      <p:sp>
        <p:nvSpPr>
          <p:cNvPr name="TextBox 14" id="14"/>
          <p:cNvSpPr txBox="true"/>
          <p:nvPr/>
        </p:nvSpPr>
        <p:spPr>
          <a:xfrm rot="0">
            <a:off x="7987517" y="8362672"/>
            <a:ext cx="12275716" cy="1349655"/>
          </a:xfrm>
          <a:prstGeom prst="rect">
            <a:avLst/>
          </a:prstGeom>
        </p:spPr>
        <p:txBody>
          <a:bodyPr anchor="t" rtlCol="false" tIns="0" lIns="0" bIns="0" rIns="0">
            <a:spAutoFit/>
          </a:bodyPr>
          <a:lstStyle/>
          <a:p>
            <a:pPr>
              <a:lnSpc>
                <a:spcPts val="5279"/>
              </a:lnSpc>
            </a:pPr>
            <a:r>
              <a:rPr lang="en-US" sz="4800" spc="-48">
                <a:solidFill>
                  <a:srgbClr val="F2D16A"/>
                </a:solidFill>
                <a:latin typeface="Muli Bold"/>
              </a:rPr>
              <a:t>Click </a:t>
            </a:r>
          </a:p>
          <a:p>
            <a:pPr>
              <a:lnSpc>
                <a:spcPts val="5280"/>
              </a:lnSpc>
            </a:pPr>
            <a:r>
              <a:rPr lang="en-US" sz="4799" spc="-47">
                <a:solidFill>
                  <a:srgbClr val="F2D16A"/>
                </a:solidFill>
                <a:latin typeface="Muli Bold"/>
              </a:rPr>
              <a:t>the user icon button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48C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084770" y="7575886"/>
            <a:ext cx="2022066" cy="1880521"/>
          </a:xfrm>
          <a:prstGeom prst="rect">
            <a:avLst/>
          </a:prstGeom>
        </p:spPr>
      </p:pic>
      <p:grpSp>
        <p:nvGrpSpPr>
          <p:cNvPr name="Group 3" id="3"/>
          <p:cNvGrpSpPr/>
          <p:nvPr/>
        </p:nvGrpSpPr>
        <p:grpSpPr>
          <a:xfrm rot="-10800000">
            <a:off x="16492091" y="8537985"/>
            <a:ext cx="720315" cy="720315"/>
            <a:chOff x="0" y="0"/>
            <a:chExt cx="960421" cy="960421"/>
          </a:xfrm>
        </p:grpSpPr>
        <p:pic>
          <p:nvPicPr>
            <p:cNvPr name="Picture 4" id="4"/>
            <p:cNvPicPr>
              <a:picLocks noChangeAspect="true"/>
            </p:cNvPicPr>
            <p:nvPr/>
          </p:nvPicPr>
          <p:blipFill>
            <a:blip r:embed="rId3"/>
            <a:srcRect l="0" t="0" r="0" b="0"/>
            <a:stretch>
              <a:fillRect/>
            </a:stretch>
          </p:blipFill>
          <p:spPr>
            <a:xfrm flipH="false" flipV="false" rot="-10800000">
              <a:off x="0" y="0"/>
              <a:ext cx="960421" cy="960421"/>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234750" y="234750"/>
              <a:ext cx="490920" cy="490920"/>
            </a:xfrm>
            <a:prstGeom prst="rect">
              <a:avLst/>
            </a:prstGeom>
          </p:spPr>
        </p:pic>
      </p:grpSp>
      <p:pic>
        <p:nvPicPr>
          <p:cNvPr name="Picture 6" id="6"/>
          <p:cNvPicPr>
            <a:picLocks noChangeAspect="true"/>
          </p:cNvPicPr>
          <p:nvPr/>
        </p:nvPicPr>
        <p:blipFill>
          <a:blip r:embed="rId2"/>
          <a:srcRect l="0" t="0" r="0" b="0"/>
          <a:stretch>
            <a:fillRect/>
          </a:stretch>
        </p:blipFill>
        <p:spPr>
          <a:xfrm flipH="false" flipV="false" rot="0">
            <a:off x="11001583" y="827600"/>
            <a:ext cx="2022066" cy="1880521"/>
          </a:xfrm>
          <a:prstGeom prst="rect">
            <a:avLst/>
          </a:prstGeom>
        </p:spPr>
      </p:pic>
      <p:grpSp>
        <p:nvGrpSpPr>
          <p:cNvPr name="Group 7" id="7"/>
          <p:cNvGrpSpPr/>
          <p:nvPr/>
        </p:nvGrpSpPr>
        <p:grpSpPr>
          <a:xfrm rot="-5400000">
            <a:off x="9230204" y="-1574912"/>
            <a:ext cx="6194643" cy="10546554"/>
            <a:chOff x="0" y="0"/>
            <a:chExt cx="2752787" cy="4686696"/>
          </a:xfrm>
        </p:grpSpPr>
        <p:sp>
          <p:nvSpPr>
            <p:cNvPr name="Freeform 8" id="8"/>
            <p:cNvSpPr/>
            <p:nvPr/>
          </p:nvSpPr>
          <p:spPr>
            <a:xfrm>
              <a:off x="0" y="0"/>
              <a:ext cx="2752787" cy="4686696"/>
            </a:xfrm>
            <a:custGeom>
              <a:avLst/>
              <a:gdLst/>
              <a:ahLst/>
              <a:cxnLst/>
              <a:rect r="r" b="b" t="t" l="l"/>
              <a:pathLst>
                <a:path h="4686696" w="2752787">
                  <a:moveTo>
                    <a:pt x="2628326" y="4686696"/>
                  </a:moveTo>
                  <a:lnTo>
                    <a:pt x="124460" y="4686696"/>
                  </a:lnTo>
                  <a:cubicBezTo>
                    <a:pt x="55880" y="4686696"/>
                    <a:pt x="0" y="4630816"/>
                    <a:pt x="0" y="4562236"/>
                  </a:cubicBezTo>
                  <a:lnTo>
                    <a:pt x="0" y="124460"/>
                  </a:lnTo>
                  <a:cubicBezTo>
                    <a:pt x="0" y="55880"/>
                    <a:pt x="55880" y="0"/>
                    <a:pt x="124460" y="0"/>
                  </a:cubicBezTo>
                  <a:lnTo>
                    <a:pt x="2628327" y="0"/>
                  </a:lnTo>
                  <a:cubicBezTo>
                    <a:pt x="2696907" y="0"/>
                    <a:pt x="2752787" y="55880"/>
                    <a:pt x="2752787" y="124460"/>
                  </a:cubicBezTo>
                  <a:lnTo>
                    <a:pt x="2752787" y="4562236"/>
                  </a:lnTo>
                  <a:cubicBezTo>
                    <a:pt x="2752787" y="4630816"/>
                    <a:pt x="2696907" y="4686696"/>
                    <a:pt x="2628327" y="4686696"/>
                  </a:cubicBezTo>
                  <a:close/>
                </a:path>
              </a:pathLst>
            </a:custGeom>
            <a:solidFill>
              <a:srgbClr val="505051"/>
            </a:solidFill>
          </p:spPr>
        </p:sp>
      </p:grpSp>
      <p:pic>
        <p:nvPicPr>
          <p:cNvPr name="Picture 9" id="9"/>
          <p:cNvPicPr>
            <a:picLocks noChangeAspect="true"/>
          </p:cNvPicPr>
          <p:nvPr/>
        </p:nvPicPr>
        <p:blipFill>
          <a:blip r:embed="rId5"/>
          <a:srcRect l="0" t="0" r="0" b="0"/>
          <a:stretch>
            <a:fillRect/>
          </a:stretch>
        </p:blipFill>
        <p:spPr>
          <a:xfrm flipH="false" flipV="false" rot="0">
            <a:off x="15345749" y="4402818"/>
            <a:ext cx="573328" cy="743688"/>
          </a:xfrm>
          <a:prstGeom prst="rect">
            <a:avLst/>
          </a:prstGeom>
        </p:spPr>
      </p:pic>
      <p:pic>
        <p:nvPicPr>
          <p:cNvPr name="Picture 10" id="10"/>
          <p:cNvPicPr>
            <a:picLocks noChangeAspect="true"/>
          </p:cNvPicPr>
          <p:nvPr/>
        </p:nvPicPr>
        <p:blipFill>
          <a:blip r:embed="rId6"/>
          <a:srcRect l="0" t="0" r="0" b="0"/>
          <a:stretch>
            <a:fillRect/>
          </a:stretch>
        </p:blipFill>
        <p:spPr>
          <a:xfrm flipH="false" flipV="false" rot="0">
            <a:off x="7549257" y="909322"/>
            <a:ext cx="9632697" cy="5578087"/>
          </a:xfrm>
          <a:prstGeom prst="rect">
            <a:avLst/>
          </a:prstGeom>
        </p:spPr>
      </p:pic>
      <p:grpSp>
        <p:nvGrpSpPr>
          <p:cNvPr name="Group 11" id="11"/>
          <p:cNvGrpSpPr/>
          <p:nvPr/>
        </p:nvGrpSpPr>
        <p:grpSpPr>
          <a:xfrm rot="0">
            <a:off x="719316" y="601044"/>
            <a:ext cx="5829121" cy="6194643"/>
            <a:chOff x="0" y="0"/>
            <a:chExt cx="7772161" cy="8259524"/>
          </a:xfrm>
        </p:grpSpPr>
        <p:sp>
          <p:nvSpPr>
            <p:cNvPr name="TextBox 12" id="12"/>
            <p:cNvSpPr txBox="true"/>
            <p:nvPr/>
          </p:nvSpPr>
          <p:spPr>
            <a:xfrm rot="0">
              <a:off x="0" y="76200"/>
              <a:ext cx="7772161" cy="2917759"/>
            </a:xfrm>
            <a:prstGeom prst="rect">
              <a:avLst/>
            </a:prstGeom>
          </p:spPr>
          <p:txBody>
            <a:bodyPr anchor="t" rtlCol="false" tIns="0" lIns="0" bIns="0" rIns="0">
              <a:spAutoFit/>
            </a:bodyPr>
            <a:lstStyle/>
            <a:p>
              <a:pPr>
                <a:lnSpc>
                  <a:spcPts val="8458"/>
                </a:lnSpc>
              </a:pPr>
              <a:r>
                <a:rPr lang="en-US" sz="7689" spc="-76">
                  <a:solidFill>
                    <a:srgbClr val="FFFFFF"/>
                  </a:solidFill>
                  <a:latin typeface="Muli Bold"/>
                </a:rPr>
                <a:t>Inviting</a:t>
              </a:r>
            </a:p>
            <a:p>
              <a:pPr>
                <a:lnSpc>
                  <a:spcPts val="8458"/>
                </a:lnSpc>
              </a:pPr>
              <a:r>
                <a:rPr lang="en-US" sz="7689" spc="-76">
                  <a:solidFill>
                    <a:srgbClr val="FFFFFF"/>
                  </a:solidFill>
                  <a:latin typeface="Muli Bold"/>
                </a:rPr>
                <a:t>Students</a:t>
              </a:r>
            </a:p>
          </p:txBody>
        </p:sp>
        <p:sp>
          <p:nvSpPr>
            <p:cNvPr name="TextBox 13" id="13"/>
            <p:cNvSpPr txBox="true"/>
            <p:nvPr/>
          </p:nvSpPr>
          <p:spPr>
            <a:xfrm rot="0">
              <a:off x="0" y="3668100"/>
              <a:ext cx="7772161" cy="4591424"/>
            </a:xfrm>
            <a:prstGeom prst="rect">
              <a:avLst/>
            </a:prstGeom>
          </p:spPr>
          <p:txBody>
            <a:bodyPr anchor="t" rtlCol="false" tIns="0" lIns="0" bIns="0" rIns="0">
              <a:spAutoFit/>
            </a:bodyPr>
            <a:lstStyle/>
            <a:p>
              <a:pPr>
                <a:lnSpc>
                  <a:spcPts val="3920"/>
                </a:lnSpc>
                <a:spcBef>
                  <a:spcPct val="0"/>
                </a:spcBef>
              </a:pPr>
              <a:r>
                <a:rPr lang="en-US" sz="2800">
                  <a:solidFill>
                    <a:srgbClr val="FFFFFF"/>
                  </a:solidFill>
                  <a:latin typeface="Muli Regular"/>
                </a:rPr>
                <a:t>The main advantage to creating meetings with SimpleVLE is being able to invite your students. Here, you can select a single course, class, or student or you can select multiple courses, classes, or students.</a:t>
              </a:r>
            </a:p>
          </p:txBody>
        </p:sp>
      </p:grpSp>
      <p:sp>
        <p:nvSpPr>
          <p:cNvPr name="TextBox 14" id="14"/>
          <p:cNvSpPr txBox="true"/>
          <p:nvPr/>
        </p:nvSpPr>
        <p:spPr>
          <a:xfrm rot="0">
            <a:off x="3356698" y="7545820"/>
            <a:ext cx="12275716" cy="1712480"/>
          </a:xfrm>
          <a:prstGeom prst="rect">
            <a:avLst/>
          </a:prstGeom>
        </p:spPr>
        <p:txBody>
          <a:bodyPr anchor="t" rtlCol="false" tIns="0" lIns="0" bIns="0" rIns="0">
            <a:spAutoFit/>
          </a:bodyPr>
          <a:lstStyle/>
          <a:p>
            <a:pPr>
              <a:lnSpc>
                <a:spcPts val="6665"/>
              </a:lnSpc>
            </a:pPr>
            <a:r>
              <a:rPr lang="en-US" sz="6059" spc="-60">
                <a:solidFill>
                  <a:srgbClr val="F2D16A"/>
                </a:solidFill>
                <a:latin typeface="Muli Bold"/>
              </a:rPr>
              <a:t>Select</a:t>
            </a:r>
          </a:p>
          <a:p>
            <a:pPr>
              <a:lnSpc>
                <a:spcPts val="6665"/>
              </a:lnSpc>
            </a:pPr>
            <a:r>
              <a:rPr lang="en-US" sz="6059" spc="-60">
                <a:solidFill>
                  <a:srgbClr val="F2D16A"/>
                </a:solidFill>
                <a:latin typeface="Muli Bold"/>
              </a:rPr>
              <a:t>the students you wish to invite</a:t>
            </a:r>
          </a:p>
        </p:txBody>
      </p:sp>
      <p:pic>
        <p:nvPicPr>
          <p:cNvPr name="Picture 15" id="15"/>
          <p:cNvPicPr>
            <a:picLocks noChangeAspect="true"/>
          </p:cNvPicPr>
          <p:nvPr/>
        </p:nvPicPr>
        <p:blipFill>
          <a:blip r:embed="rId5"/>
          <a:srcRect l="0" t="0" r="0" b="0"/>
          <a:stretch>
            <a:fillRect/>
          </a:stretch>
        </p:blipFill>
        <p:spPr>
          <a:xfrm flipH="false" flipV="false" rot="0">
            <a:off x="15632413" y="4836538"/>
            <a:ext cx="477923" cy="619934"/>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48C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5084770" y="7575886"/>
            <a:ext cx="2022066" cy="1880521"/>
          </a:xfrm>
          <a:prstGeom prst="rect">
            <a:avLst/>
          </a:prstGeom>
        </p:spPr>
      </p:pic>
      <p:grpSp>
        <p:nvGrpSpPr>
          <p:cNvPr name="Group 3" id="3"/>
          <p:cNvGrpSpPr/>
          <p:nvPr/>
        </p:nvGrpSpPr>
        <p:grpSpPr>
          <a:xfrm rot="-10800000">
            <a:off x="16492091" y="8537985"/>
            <a:ext cx="720315" cy="720315"/>
            <a:chOff x="0" y="0"/>
            <a:chExt cx="960421" cy="960421"/>
          </a:xfrm>
        </p:grpSpPr>
        <p:pic>
          <p:nvPicPr>
            <p:cNvPr name="Picture 4" id="4"/>
            <p:cNvPicPr>
              <a:picLocks noChangeAspect="true"/>
            </p:cNvPicPr>
            <p:nvPr/>
          </p:nvPicPr>
          <p:blipFill>
            <a:blip r:embed="rId3"/>
            <a:srcRect l="0" t="0" r="0" b="0"/>
            <a:stretch>
              <a:fillRect/>
            </a:stretch>
          </p:blipFill>
          <p:spPr>
            <a:xfrm flipH="false" flipV="false" rot="-10800000">
              <a:off x="0" y="0"/>
              <a:ext cx="960421" cy="960421"/>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234750" y="234750"/>
              <a:ext cx="490920" cy="490920"/>
            </a:xfrm>
            <a:prstGeom prst="rect">
              <a:avLst/>
            </a:prstGeom>
          </p:spPr>
        </p:pic>
      </p:grpSp>
      <p:pic>
        <p:nvPicPr>
          <p:cNvPr name="Picture 6" id="6"/>
          <p:cNvPicPr>
            <a:picLocks noChangeAspect="true"/>
          </p:cNvPicPr>
          <p:nvPr/>
        </p:nvPicPr>
        <p:blipFill>
          <a:blip r:embed="rId2"/>
          <a:srcRect l="0" t="0" r="0" b="0"/>
          <a:stretch>
            <a:fillRect/>
          </a:stretch>
        </p:blipFill>
        <p:spPr>
          <a:xfrm flipH="false" flipV="false" rot="0">
            <a:off x="11001583" y="827600"/>
            <a:ext cx="2022066" cy="1880521"/>
          </a:xfrm>
          <a:prstGeom prst="rect">
            <a:avLst/>
          </a:prstGeom>
        </p:spPr>
      </p:pic>
      <p:grpSp>
        <p:nvGrpSpPr>
          <p:cNvPr name="Group 7" id="7"/>
          <p:cNvGrpSpPr/>
          <p:nvPr/>
        </p:nvGrpSpPr>
        <p:grpSpPr>
          <a:xfrm rot="-5400000">
            <a:off x="8574553" y="-1104891"/>
            <a:ext cx="7702068" cy="10742676"/>
            <a:chOff x="0" y="0"/>
            <a:chExt cx="3360173" cy="4686696"/>
          </a:xfrm>
        </p:grpSpPr>
        <p:sp>
          <p:nvSpPr>
            <p:cNvPr name="Freeform 8" id="8"/>
            <p:cNvSpPr/>
            <p:nvPr/>
          </p:nvSpPr>
          <p:spPr>
            <a:xfrm>
              <a:off x="0" y="0"/>
              <a:ext cx="3360173" cy="4686696"/>
            </a:xfrm>
            <a:custGeom>
              <a:avLst/>
              <a:gdLst/>
              <a:ahLst/>
              <a:cxnLst/>
              <a:rect r="r" b="b" t="t" l="l"/>
              <a:pathLst>
                <a:path h="4686696" w="3360173">
                  <a:moveTo>
                    <a:pt x="3235713" y="4686696"/>
                  </a:moveTo>
                  <a:lnTo>
                    <a:pt x="124460" y="4686696"/>
                  </a:lnTo>
                  <a:cubicBezTo>
                    <a:pt x="55880" y="4686696"/>
                    <a:pt x="0" y="4630816"/>
                    <a:pt x="0" y="4562236"/>
                  </a:cubicBezTo>
                  <a:lnTo>
                    <a:pt x="0" y="124460"/>
                  </a:lnTo>
                  <a:cubicBezTo>
                    <a:pt x="0" y="55880"/>
                    <a:pt x="55880" y="0"/>
                    <a:pt x="124460" y="0"/>
                  </a:cubicBezTo>
                  <a:lnTo>
                    <a:pt x="3235713" y="0"/>
                  </a:lnTo>
                  <a:cubicBezTo>
                    <a:pt x="3304293" y="0"/>
                    <a:pt x="3360173" y="55880"/>
                    <a:pt x="3360173" y="124460"/>
                  </a:cubicBezTo>
                  <a:lnTo>
                    <a:pt x="3360173" y="4562236"/>
                  </a:lnTo>
                  <a:cubicBezTo>
                    <a:pt x="3360173" y="4630816"/>
                    <a:pt x="3304293" y="4686696"/>
                    <a:pt x="3235713" y="4686696"/>
                  </a:cubicBezTo>
                  <a:close/>
                </a:path>
              </a:pathLst>
            </a:custGeom>
            <a:solidFill>
              <a:srgbClr val="505051"/>
            </a:solidFill>
          </p:spPr>
        </p:sp>
      </p:grpSp>
      <p:pic>
        <p:nvPicPr>
          <p:cNvPr name="Picture 9" id="9"/>
          <p:cNvPicPr>
            <a:picLocks noChangeAspect="true"/>
          </p:cNvPicPr>
          <p:nvPr/>
        </p:nvPicPr>
        <p:blipFill>
          <a:blip r:embed="rId5"/>
          <a:srcRect l="0" t="0" r="0" b="0"/>
          <a:stretch>
            <a:fillRect/>
          </a:stretch>
        </p:blipFill>
        <p:spPr>
          <a:xfrm flipH="false" flipV="false" rot="0">
            <a:off x="15345749" y="4402818"/>
            <a:ext cx="573328" cy="743688"/>
          </a:xfrm>
          <a:prstGeom prst="rect">
            <a:avLst/>
          </a:prstGeom>
        </p:spPr>
      </p:pic>
      <p:grpSp>
        <p:nvGrpSpPr>
          <p:cNvPr name="Group 10" id="10"/>
          <p:cNvGrpSpPr/>
          <p:nvPr/>
        </p:nvGrpSpPr>
        <p:grpSpPr>
          <a:xfrm rot="0">
            <a:off x="719316" y="601044"/>
            <a:ext cx="5829121" cy="6194643"/>
            <a:chOff x="0" y="0"/>
            <a:chExt cx="7772161" cy="8259524"/>
          </a:xfrm>
        </p:grpSpPr>
        <p:sp>
          <p:nvSpPr>
            <p:cNvPr name="TextBox 11" id="11"/>
            <p:cNvSpPr txBox="true"/>
            <p:nvPr/>
          </p:nvSpPr>
          <p:spPr>
            <a:xfrm rot="0">
              <a:off x="0" y="76200"/>
              <a:ext cx="7772161" cy="2917759"/>
            </a:xfrm>
            <a:prstGeom prst="rect">
              <a:avLst/>
            </a:prstGeom>
          </p:spPr>
          <p:txBody>
            <a:bodyPr anchor="t" rtlCol="false" tIns="0" lIns="0" bIns="0" rIns="0">
              <a:spAutoFit/>
            </a:bodyPr>
            <a:lstStyle/>
            <a:p>
              <a:pPr>
                <a:lnSpc>
                  <a:spcPts val="8458"/>
                </a:lnSpc>
              </a:pPr>
              <a:r>
                <a:rPr lang="en-US" sz="7689" spc="-76">
                  <a:solidFill>
                    <a:srgbClr val="FFFFFF"/>
                  </a:solidFill>
                  <a:latin typeface="Muli Bold"/>
                </a:rPr>
                <a:t>Inviting</a:t>
              </a:r>
            </a:p>
            <a:p>
              <a:pPr>
                <a:lnSpc>
                  <a:spcPts val="8458"/>
                </a:lnSpc>
              </a:pPr>
              <a:r>
                <a:rPr lang="en-US" sz="7689" spc="-76">
                  <a:solidFill>
                    <a:srgbClr val="FFFFFF"/>
                  </a:solidFill>
                  <a:latin typeface="Muli Bold"/>
                </a:rPr>
                <a:t>Students</a:t>
              </a:r>
            </a:p>
          </p:txBody>
        </p:sp>
        <p:sp>
          <p:nvSpPr>
            <p:cNvPr name="TextBox 12" id="12"/>
            <p:cNvSpPr txBox="true"/>
            <p:nvPr/>
          </p:nvSpPr>
          <p:spPr>
            <a:xfrm rot="0">
              <a:off x="0" y="3668100"/>
              <a:ext cx="7772161" cy="4591424"/>
            </a:xfrm>
            <a:prstGeom prst="rect">
              <a:avLst/>
            </a:prstGeom>
          </p:spPr>
          <p:txBody>
            <a:bodyPr anchor="t" rtlCol="false" tIns="0" lIns="0" bIns="0" rIns="0">
              <a:spAutoFit/>
            </a:bodyPr>
            <a:lstStyle/>
            <a:p>
              <a:pPr>
                <a:lnSpc>
                  <a:spcPts val="3920"/>
                </a:lnSpc>
                <a:spcBef>
                  <a:spcPct val="0"/>
                </a:spcBef>
              </a:pPr>
              <a:r>
                <a:rPr lang="en-US" sz="2800">
                  <a:solidFill>
                    <a:srgbClr val="FFFFFF"/>
                  </a:solidFill>
                  <a:latin typeface="Muli Regular"/>
                </a:rPr>
                <a:t>Whether scheduling a meeting in the future or starting the meeting now, the students you invited will see the meeting when they log into their SimpleVLE account. You also have the option to send the invitees an email with the meeting details.</a:t>
              </a:r>
            </a:p>
          </p:txBody>
        </p:sp>
      </p:grpSp>
      <p:pic>
        <p:nvPicPr>
          <p:cNvPr name="Picture 13" id="13"/>
          <p:cNvPicPr>
            <a:picLocks noChangeAspect="true"/>
          </p:cNvPicPr>
          <p:nvPr/>
        </p:nvPicPr>
        <p:blipFill>
          <a:blip r:embed="rId6"/>
          <a:srcRect l="0" t="0" r="0" b="0"/>
          <a:stretch>
            <a:fillRect/>
          </a:stretch>
        </p:blipFill>
        <p:spPr>
          <a:xfrm flipH="false" flipV="false" rot="0">
            <a:off x="7707039" y="880858"/>
            <a:ext cx="9437095" cy="6771178"/>
          </a:xfrm>
          <a:prstGeom prst="rect">
            <a:avLst/>
          </a:prstGeom>
        </p:spPr>
      </p:pic>
      <p:sp>
        <p:nvSpPr>
          <p:cNvPr name="TextBox 14" id="14"/>
          <p:cNvSpPr txBox="true"/>
          <p:nvPr/>
        </p:nvSpPr>
        <p:spPr>
          <a:xfrm rot="0">
            <a:off x="3006142" y="7743927"/>
            <a:ext cx="12275716" cy="1712480"/>
          </a:xfrm>
          <a:prstGeom prst="rect">
            <a:avLst/>
          </a:prstGeom>
        </p:spPr>
        <p:txBody>
          <a:bodyPr anchor="t" rtlCol="false" tIns="0" lIns="0" bIns="0" rIns="0">
            <a:spAutoFit/>
          </a:bodyPr>
          <a:lstStyle/>
          <a:p>
            <a:pPr>
              <a:lnSpc>
                <a:spcPts val="6665"/>
              </a:lnSpc>
            </a:pPr>
            <a:r>
              <a:rPr lang="en-US" sz="6059" spc="-60">
                <a:solidFill>
                  <a:srgbClr val="F2D16A"/>
                </a:solidFill>
                <a:latin typeface="Muli Bold"/>
              </a:rPr>
              <a:t>Click</a:t>
            </a:r>
          </a:p>
          <a:p>
            <a:pPr>
              <a:lnSpc>
                <a:spcPts val="6665"/>
              </a:lnSpc>
            </a:pPr>
            <a:r>
              <a:rPr lang="en-US" sz="6059" spc="-60">
                <a:solidFill>
                  <a:srgbClr val="F2D16A"/>
                </a:solidFill>
                <a:latin typeface="Muli Bold"/>
              </a:rPr>
              <a:t>Submit to create the meeting</a:t>
            </a:r>
          </a:p>
        </p:txBody>
      </p:sp>
      <p:pic>
        <p:nvPicPr>
          <p:cNvPr name="Picture 15" id="15"/>
          <p:cNvPicPr>
            <a:picLocks noChangeAspect="true"/>
          </p:cNvPicPr>
          <p:nvPr/>
        </p:nvPicPr>
        <p:blipFill>
          <a:blip r:embed="rId5"/>
          <a:srcRect l="0" t="0" r="0" b="0"/>
          <a:stretch>
            <a:fillRect/>
          </a:stretch>
        </p:blipFill>
        <p:spPr>
          <a:xfrm flipH="false" flipV="false" rot="0">
            <a:off x="15680116" y="7376810"/>
            <a:ext cx="477923" cy="61993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DAD-VqNUUls</dc:identifier>
  <dcterms:modified xsi:type="dcterms:W3CDTF">2011-08-01T06:04:30Z</dcterms:modified>
  <cp:revision>1</cp:revision>
  <dc:title>Zoom - SimpleVLE Integration Guide</dc:title>
</cp:coreProperties>
</file>